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6"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Palanquin Dark" panose="020B0604020202020204" charset="0"/>
      <p:regular r:id="rId18"/>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23" autoAdjust="0"/>
    <p:restoredTop sz="94660"/>
  </p:normalViewPr>
  <p:slideViewPr>
    <p:cSldViewPr snapToGrid="0">
      <p:cViewPr varScale="1">
        <p:scale>
          <a:sx n="138" d="100"/>
          <a:sy n="138" d="100"/>
        </p:scale>
        <p:origin x="432" y="138"/>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gif>
</file>

<file path=ppt/media/image12.jp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0ed746ae9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g30ed746ae95_0_1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05fe2b77ac_1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g305fe2b77ac_1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305fe2b77ac_1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8" name="Google Shape;258;g305fe2b77ac_1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305fe2b77ac_1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4" name="Google Shape;274;g305fe2b77ac_1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05fe2b77ac_1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g305fe2b77ac_1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05fe2b77ac_1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g305fe2b77ac_1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305fe2b77ac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g305fe2b77ac_1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05fe2b77ac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g305fe2b77ac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305fe2b77ac_1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305fe2b77ac_1_24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305fe2b77ac_1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g305fe2b77ac_1_26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05fe2b77ac_1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g305fe2b77ac_1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05fe2b77ac_1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305fe2b77ac_1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05fe2b77ac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g305fe2b77ac_1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05fe2b77ac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6" name="Google Shape;216;g305fe2b77ac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05fe2b77ac_1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g305fe2b77ac_1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3199716"/>
            <a:ext cx="9143818" cy="2786661"/>
            <a:chOff x="0" y="-38100"/>
            <a:chExt cx="4816592" cy="1467900"/>
          </a:xfrm>
        </p:grpSpPr>
        <p:sp>
          <p:nvSpPr>
            <p:cNvPr id="11" name="Google Shape;11;p2"/>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sp>
        <p:sp>
          <p:nvSpPr>
            <p:cNvPr id="12" name="Google Shape;12;p2"/>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3" name="Google Shape;13;p2"/>
          <p:cNvPicPr preferRelativeResize="0"/>
          <p:nvPr/>
        </p:nvPicPr>
        <p:blipFill>
          <a:blip r:embed="rId2">
            <a:alphaModFix/>
          </a:blip>
          <a:stretch>
            <a:fillRect/>
          </a:stretch>
        </p:blipFill>
        <p:spPr>
          <a:xfrm>
            <a:off x="4648202" y="737025"/>
            <a:ext cx="4070999" cy="3574313"/>
          </a:xfrm>
          <a:prstGeom prst="rect">
            <a:avLst/>
          </a:prstGeom>
          <a:noFill/>
          <a:ln>
            <a:noFill/>
          </a:ln>
        </p:spPr>
      </p:pic>
      <p:sp>
        <p:nvSpPr>
          <p:cNvPr id="14" name="Google Shape;14;p2"/>
          <p:cNvSpPr txBox="1">
            <a:spLocks noGrp="1"/>
          </p:cNvSpPr>
          <p:nvPr>
            <p:ph type="ctrTitle"/>
          </p:nvPr>
        </p:nvSpPr>
        <p:spPr>
          <a:xfrm>
            <a:off x="311700" y="1260525"/>
            <a:ext cx="3827400" cy="2052600"/>
          </a:xfrm>
          <a:prstGeom prst="rect">
            <a:avLst/>
          </a:prstGeom>
        </p:spPr>
        <p:txBody>
          <a:bodyPr spcFirstLastPara="1" wrap="square" lIns="91425" tIns="91425" rIns="91425" bIns="91425" anchor="b" anchorCtr="0">
            <a:norm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311700" y="3350075"/>
            <a:ext cx="4184700" cy="792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rgbClr val="FFE072"/>
              </a:buClr>
              <a:buSzPts val="2800"/>
              <a:buNone/>
              <a:defRPr sz="2800">
                <a:solidFill>
                  <a:srgbClr val="FFE072"/>
                </a:solidFill>
              </a:defRPr>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
        <p:nvSpPr>
          <p:cNvPr id="16" name="Google Shape;16;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5702825" y="-7400"/>
            <a:ext cx="3441300" cy="5143500"/>
          </a:xfrm>
          <a:prstGeom prst="rect">
            <a:avLst/>
          </a:prstGeom>
          <a:solidFill>
            <a:srgbClr val="01045F">
              <a:alpha val="4824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alanquin Dark"/>
              <a:ea typeface="Palanquin Dark"/>
              <a:cs typeface="Palanquin Dark"/>
              <a:sym typeface="Palanquin Dark"/>
            </a:endParaRPr>
          </a:p>
        </p:txBody>
      </p:sp>
      <p:sp>
        <p:nvSpPr>
          <p:cNvPr id="19" name="Google Shape;19;p3"/>
          <p:cNvSpPr>
            <a:spLocks noGrp="1"/>
          </p:cNvSpPr>
          <p:nvPr>
            <p:ph type="pic" idx="2"/>
          </p:nvPr>
        </p:nvSpPr>
        <p:spPr>
          <a:xfrm>
            <a:off x="11650" y="-7400"/>
            <a:ext cx="5643000" cy="5143500"/>
          </a:xfrm>
          <a:prstGeom prst="rect">
            <a:avLst/>
          </a:prstGeom>
          <a:noFill/>
          <a:ln>
            <a:noFill/>
          </a:ln>
        </p:spPr>
      </p:sp>
      <p:sp>
        <p:nvSpPr>
          <p:cNvPr id="20" name="Google Shape;20;p3"/>
          <p:cNvSpPr txBox="1">
            <a:spLocks noGrp="1"/>
          </p:cNvSpPr>
          <p:nvPr>
            <p:ph type="title"/>
          </p:nvPr>
        </p:nvSpPr>
        <p:spPr>
          <a:xfrm>
            <a:off x="547700" y="745900"/>
            <a:ext cx="3940800" cy="841800"/>
          </a:xfrm>
          <a:prstGeom prst="rect">
            <a:avLst/>
          </a:prstGeom>
        </p:spPr>
        <p:txBody>
          <a:bodyPr spcFirstLastPara="1" wrap="square" lIns="91425" tIns="91425" rIns="91425" bIns="91425" anchor="ctr" anchorCtr="0">
            <a:normAutofit/>
          </a:bodyPr>
          <a:lstStyle>
            <a:lvl1pPr lvl="0">
              <a:spcBef>
                <a:spcPts val="0"/>
              </a:spcBef>
              <a:spcAft>
                <a:spcPts val="0"/>
              </a:spcAft>
              <a:buClr>
                <a:srgbClr val="FFE072"/>
              </a:buClr>
              <a:buSzPts val="3600"/>
              <a:buNone/>
              <a:defRPr sz="3600">
                <a:solidFill>
                  <a:srgbClr val="FFE072"/>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21" name="Google Shape;21;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22" name="Google Shape;22;p3"/>
          <p:cNvGrpSpPr/>
          <p:nvPr/>
        </p:nvGrpSpPr>
        <p:grpSpPr>
          <a:xfrm>
            <a:off x="5654724" y="-72329"/>
            <a:ext cx="148645" cy="5215727"/>
            <a:chOff x="0" y="-38100"/>
            <a:chExt cx="78300" cy="2747433"/>
          </a:xfrm>
        </p:grpSpPr>
        <p:sp>
          <p:nvSpPr>
            <p:cNvPr id="23" name="Google Shape;23;p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1E1E49"/>
            </a:solidFill>
            <a:ln>
              <a:noFill/>
            </a:ln>
          </p:spPr>
        </p:sp>
        <p:sp>
          <p:nvSpPr>
            <p:cNvPr id="24" name="Google Shape;24;p3"/>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5" name="Google Shape;25;p3"/>
          <p:cNvGrpSpPr/>
          <p:nvPr/>
        </p:nvGrpSpPr>
        <p:grpSpPr>
          <a:xfrm>
            <a:off x="8995550" y="-72329"/>
            <a:ext cx="148645" cy="5215727"/>
            <a:chOff x="0" y="-38100"/>
            <a:chExt cx="78300" cy="2747433"/>
          </a:xfrm>
        </p:grpSpPr>
        <p:sp>
          <p:nvSpPr>
            <p:cNvPr id="26" name="Google Shape;26;p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27" name="Google Shape;27;p3"/>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8" name="Google Shape;28;p3"/>
          <p:cNvGrpSpPr/>
          <p:nvPr/>
        </p:nvGrpSpPr>
        <p:grpSpPr>
          <a:xfrm>
            <a:off x="0" y="-72329"/>
            <a:ext cx="148645" cy="5215727"/>
            <a:chOff x="0" y="-38100"/>
            <a:chExt cx="78300" cy="2747433"/>
          </a:xfrm>
        </p:grpSpPr>
        <p:sp>
          <p:nvSpPr>
            <p:cNvPr id="29" name="Google Shape;29;p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30" name="Google Shape;30;p3"/>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grpSp>
        <p:nvGrpSpPr>
          <p:cNvPr id="32" name="Google Shape;32;p4"/>
          <p:cNvGrpSpPr/>
          <p:nvPr/>
        </p:nvGrpSpPr>
        <p:grpSpPr>
          <a:xfrm>
            <a:off x="0" y="2499421"/>
            <a:ext cx="9143818" cy="2644281"/>
            <a:chOff x="0" y="-38100"/>
            <a:chExt cx="4816592" cy="1392900"/>
          </a:xfrm>
        </p:grpSpPr>
        <p:sp>
          <p:nvSpPr>
            <p:cNvPr id="33" name="Google Shape;33;p4"/>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40"/>
              </a:srgbClr>
            </a:solidFill>
            <a:ln>
              <a:noFill/>
            </a:ln>
          </p:spPr>
        </p:sp>
        <p:sp>
          <p:nvSpPr>
            <p:cNvPr id="34" name="Google Shape;34;p4"/>
            <p:cNvSpPr txBox="1"/>
            <p:nvPr/>
          </p:nvSpPr>
          <p:spPr>
            <a:xfrm>
              <a:off x="0" y="-38100"/>
              <a:ext cx="4816500" cy="1392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35" name="Google Shape;35;p4"/>
          <p:cNvPicPr preferRelativeResize="0"/>
          <p:nvPr/>
        </p:nvPicPr>
        <p:blipFill>
          <a:blip r:embed="rId2">
            <a:alphaModFix/>
          </a:blip>
          <a:stretch>
            <a:fillRect/>
          </a:stretch>
        </p:blipFill>
        <p:spPr>
          <a:xfrm>
            <a:off x="5868030" y="-224900"/>
            <a:ext cx="2384275" cy="5655756"/>
          </a:xfrm>
          <a:prstGeom prst="rect">
            <a:avLst/>
          </a:prstGeom>
          <a:noFill/>
          <a:ln>
            <a:noFill/>
          </a:ln>
        </p:spPr>
      </p:pic>
      <p:grpSp>
        <p:nvGrpSpPr>
          <p:cNvPr id="36" name="Google Shape;36;p4"/>
          <p:cNvGrpSpPr/>
          <p:nvPr/>
        </p:nvGrpSpPr>
        <p:grpSpPr>
          <a:xfrm>
            <a:off x="8995550" y="-72329"/>
            <a:ext cx="148645" cy="5215727"/>
            <a:chOff x="0" y="-38100"/>
            <a:chExt cx="78300" cy="2747433"/>
          </a:xfrm>
        </p:grpSpPr>
        <p:sp>
          <p:nvSpPr>
            <p:cNvPr id="37" name="Google Shape;37;p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38" name="Google Shape;38;p4"/>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9" name="Google Shape;39;p4"/>
          <p:cNvGrpSpPr/>
          <p:nvPr/>
        </p:nvGrpSpPr>
        <p:grpSpPr>
          <a:xfrm>
            <a:off x="0" y="-72329"/>
            <a:ext cx="148645" cy="5215727"/>
            <a:chOff x="0" y="-38100"/>
            <a:chExt cx="78300" cy="2747433"/>
          </a:xfrm>
        </p:grpSpPr>
        <p:sp>
          <p:nvSpPr>
            <p:cNvPr id="40" name="Google Shape;40;p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41" name="Google Shape;41;p4"/>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42" name="Google Shape;42;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3" name="Google Shape;43;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4" name="Google Shape;4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5"/>
          <p:cNvSpPr>
            <a:spLocks noGrp="1"/>
          </p:cNvSpPr>
          <p:nvPr>
            <p:ph type="pic" idx="2"/>
          </p:nvPr>
        </p:nvSpPr>
        <p:spPr>
          <a:xfrm>
            <a:off x="3700" y="-4225"/>
            <a:ext cx="9144000" cy="5143500"/>
          </a:xfrm>
          <a:prstGeom prst="rect">
            <a:avLst/>
          </a:prstGeom>
          <a:noFill/>
          <a:ln>
            <a:noFill/>
          </a:ln>
        </p:spPr>
      </p:sp>
      <p:sp>
        <p:nvSpPr>
          <p:cNvPr id="47" name="Google Shape;47;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8" name="Google Shape;4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49" name="Google Shape;49;p5"/>
          <p:cNvGrpSpPr/>
          <p:nvPr/>
        </p:nvGrpSpPr>
        <p:grpSpPr>
          <a:xfrm>
            <a:off x="0" y="2356962"/>
            <a:ext cx="9143818" cy="2786661"/>
            <a:chOff x="0" y="-38100"/>
            <a:chExt cx="4816592" cy="1467900"/>
          </a:xfrm>
        </p:grpSpPr>
        <p:sp>
          <p:nvSpPr>
            <p:cNvPr id="50" name="Google Shape;50;p5"/>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sp>
        <p:sp>
          <p:nvSpPr>
            <p:cNvPr id="51" name="Google Shape;51;p5"/>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grpSp>
        <p:nvGrpSpPr>
          <p:cNvPr id="53" name="Google Shape;53;p6"/>
          <p:cNvGrpSpPr/>
          <p:nvPr/>
        </p:nvGrpSpPr>
        <p:grpSpPr>
          <a:xfrm>
            <a:off x="0" y="2356962"/>
            <a:ext cx="9143818" cy="2786661"/>
            <a:chOff x="0" y="-38100"/>
            <a:chExt cx="4816592" cy="1467900"/>
          </a:xfrm>
        </p:grpSpPr>
        <p:sp>
          <p:nvSpPr>
            <p:cNvPr id="54" name="Google Shape;54;p6"/>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sp>
        <p:sp>
          <p:nvSpPr>
            <p:cNvPr id="55" name="Google Shape;55;p6"/>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6" name="Google Shape;56;p6"/>
          <p:cNvGrpSpPr/>
          <p:nvPr/>
        </p:nvGrpSpPr>
        <p:grpSpPr>
          <a:xfrm>
            <a:off x="8995550" y="-72329"/>
            <a:ext cx="148645" cy="5215727"/>
            <a:chOff x="0" y="-38100"/>
            <a:chExt cx="78300" cy="2747433"/>
          </a:xfrm>
        </p:grpSpPr>
        <p:sp>
          <p:nvSpPr>
            <p:cNvPr id="57" name="Google Shape;57;p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58" name="Google Shape;58;p6"/>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9" name="Google Shape;59;p6"/>
          <p:cNvGrpSpPr/>
          <p:nvPr/>
        </p:nvGrpSpPr>
        <p:grpSpPr>
          <a:xfrm>
            <a:off x="0" y="-72329"/>
            <a:ext cx="148645" cy="5215727"/>
            <a:chOff x="0" y="-38100"/>
            <a:chExt cx="78300" cy="2747433"/>
          </a:xfrm>
        </p:grpSpPr>
        <p:sp>
          <p:nvSpPr>
            <p:cNvPr id="60" name="Google Shape;60;p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61" name="Google Shape;61;p6"/>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62" name="Google Shape;62;p6"/>
          <p:cNvSpPr txBox="1">
            <a:spLocks noGrp="1"/>
          </p:cNvSpPr>
          <p:nvPr>
            <p:ph type="title"/>
          </p:nvPr>
        </p:nvSpPr>
        <p:spPr>
          <a:xfrm>
            <a:off x="490250" y="450150"/>
            <a:ext cx="50934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3" name="Google Shape;6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64" name="Google Shape;64;p6"/>
          <p:cNvPicPr preferRelativeResize="0"/>
          <p:nvPr/>
        </p:nvPicPr>
        <p:blipFill>
          <a:blip r:embed="rId2">
            <a:alphaModFix/>
          </a:blip>
          <a:stretch>
            <a:fillRect/>
          </a:stretch>
        </p:blipFill>
        <p:spPr>
          <a:xfrm>
            <a:off x="5511550" y="1058525"/>
            <a:ext cx="3175224" cy="279431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5"/>
        <p:cNvGrpSpPr/>
        <p:nvPr/>
      </p:nvGrpSpPr>
      <p:grpSpPr>
        <a:xfrm>
          <a:off x="0" y="0"/>
          <a:ext cx="0" cy="0"/>
          <a:chOff x="0" y="0"/>
          <a:chExt cx="0" cy="0"/>
        </a:xfrm>
      </p:grpSpPr>
      <p:grpSp>
        <p:nvGrpSpPr>
          <p:cNvPr id="66" name="Google Shape;66;p7"/>
          <p:cNvGrpSpPr/>
          <p:nvPr/>
        </p:nvGrpSpPr>
        <p:grpSpPr>
          <a:xfrm>
            <a:off x="8995550" y="-72329"/>
            <a:ext cx="148645" cy="5215727"/>
            <a:chOff x="0" y="-38100"/>
            <a:chExt cx="78300" cy="2747433"/>
          </a:xfrm>
        </p:grpSpPr>
        <p:sp>
          <p:nvSpPr>
            <p:cNvPr id="67" name="Google Shape;67;p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68" name="Google Shape;68;p7"/>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9" name="Google Shape;69;p7"/>
          <p:cNvGrpSpPr/>
          <p:nvPr/>
        </p:nvGrpSpPr>
        <p:grpSpPr>
          <a:xfrm>
            <a:off x="0" y="-72329"/>
            <a:ext cx="148645" cy="5215727"/>
            <a:chOff x="0" y="-38100"/>
            <a:chExt cx="78300" cy="2747433"/>
          </a:xfrm>
        </p:grpSpPr>
        <p:sp>
          <p:nvSpPr>
            <p:cNvPr id="70" name="Google Shape;70;p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71" name="Google Shape;71;p7"/>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72" name="Google Shape;72;p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3" name="Google Shape;73;p7"/>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4" name="Google Shape;74;p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75" name="Google Shape;7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76" name="Google Shape;76;p7"/>
          <p:cNvSpPr/>
          <p:nvPr/>
        </p:nvSpPr>
        <p:spPr>
          <a:xfrm>
            <a:off x="5041246" y="-477714"/>
            <a:ext cx="2986778" cy="1710610"/>
          </a:xfrm>
          <a:custGeom>
            <a:avLst/>
            <a:gdLst/>
            <a:ahLst/>
            <a:cxnLst/>
            <a:rect l="l" t="t" r="r" b="b"/>
            <a:pathLst>
              <a:path w="2438186" h="1396416" extrusionOk="0">
                <a:moveTo>
                  <a:pt x="0" y="0"/>
                </a:moveTo>
                <a:lnTo>
                  <a:pt x="2438186" y="0"/>
                </a:lnTo>
                <a:lnTo>
                  <a:pt x="2438186" y="1396416"/>
                </a:lnTo>
                <a:lnTo>
                  <a:pt x="0" y="1396416"/>
                </a:lnTo>
                <a:lnTo>
                  <a:pt x="0" y="0"/>
                </a:lnTo>
                <a:close/>
              </a:path>
            </a:pathLst>
          </a:custGeom>
          <a:blipFill rotWithShape="1">
            <a:blip r:embed="rId2">
              <a:alphaModFix/>
            </a:blip>
            <a:stretch>
              <a:fillRect/>
            </a:stretch>
          </a:blip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pic>
        <p:nvPicPr>
          <p:cNvPr id="78" name="Google Shape;78;p8"/>
          <p:cNvPicPr preferRelativeResize="0"/>
          <p:nvPr/>
        </p:nvPicPr>
        <p:blipFill>
          <a:blip r:embed="rId2">
            <a:alphaModFix/>
          </a:blip>
          <a:stretch>
            <a:fillRect/>
          </a:stretch>
        </p:blipFill>
        <p:spPr>
          <a:xfrm>
            <a:off x="4018688" y="769624"/>
            <a:ext cx="4632949" cy="4373876"/>
          </a:xfrm>
          <a:prstGeom prst="rect">
            <a:avLst/>
          </a:prstGeom>
          <a:noFill/>
          <a:ln>
            <a:noFill/>
          </a:ln>
        </p:spPr>
      </p:pic>
      <p:grpSp>
        <p:nvGrpSpPr>
          <p:cNvPr id="79" name="Google Shape;79;p8"/>
          <p:cNvGrpSpPr/>
          <p:nvPr/>
        </p:nvGrpSpPr>
        <p:grpSpPr>
          <a:xfrm>
            <a:off x="8995550" y="-72329"/>
            <a:ext cx="148645" cy="5215727"/>
            <a:chOff x="0" y="-38100"/>
            <a:chExt cx="78300" cy="2747433"/>
          </a:xfrm>
        </p:grpSpPr>
        <p:sp>
          <p:nvSpPr>
            <p:cNvPr id="80" name="Google Shape;80;p8"/>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81" name="Google Shape;81;p8"/>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82" name="Google Shape;82;p8"/>
          <p:cNvGrpSpPr/>
          <p:nvPr/>
        </p:nvGrpSpPr>
        <p:grpSpPr>
          <a:xfrm>
            <a:off x="0" y="-72329"/>
            <a:ext cx="148645" cy="5215727"/>
            <a:chOff x="0" y="-38100"/>
            <a:chExt cx="78300" cy="2747433"/>
          </a:xfrm>
        </p:grpSpPr>
        <p:sp>
          <p:nvSpPr>
            <p:cNvPr id="83" name="Google Shape;83;p8"/>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84" name="Google Shape;84;p8"/>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85" name="Google Shape;85;p8"/>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86" name="Google Shape;8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
        <p:nvSpPr>
          <p:cNvPr id="88" name="Google Shape;8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alanquin Dark"/>
              <a:buNone/>
              <a:defRPr sz="2800" b="1">
                <a:solidFill>
                  <a:schemeClr val="dk1"/>
                </a:solidFill>
                <a:latin typeface="Palanquin Dark"/>
                <a:ea typeface="Palanquin Dark"/>
                <a:cs typeface="Palanquin Dark"/>
                <a:sym typeface="Palanquin Dar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Palanquin Dark"/>
              <a:buChar char="●"/>
              <a:defRPr sz="1800" b="1">
                <a:solidFill>
                  <a:schemeClr val="dk2"/>
                </a:solidFill>
                <a:latin typeface="Palanquin Dark"/>
                <a:ea typeface="Palanquin Dark"/>
                <a:cs typeface="Palanquin Dark"/>
                <a:sym typeface="Palanquin Dark"/>
              </a:defRPr>
            </a:lvl1pPr>
            <a:lvl2pPr marL="914400" lvl="1"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2pPr>
            <a:lvl3pPr marL="1371600" lvl="2"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3pPr>
            <a:lvl4pPr marL="1828800" lvl="3"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4pPr>
            <a:lvl5pPr marL="2286000" lvl="4"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5pPr>
            <a:lvl6pPr marL="2743200" lvl="5"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6pPr>
            <a:lvl7pPr marL="3200400" lvl="6"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7pPr>
            <a:lvl8pPr marL="3657600" lvl="7"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8pPr>
            <a:lvl9pPr marL="4114800" lvl="8"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8" Type="http://schemas.openxmlformats.org/officeDocument/2006/relationships/hyperlink" Target="https://www.kaggle.com/datasets/samsonqian/college-admissions" TargetMode="External"/><Relationship Id="rId3" Type="http://schemas.openxmlformats.org/officeDocument/2006/relationships/image" Target="../media/image25.png"/><Relationship Id="rId7" Type="http://schemas.openxmlformats.org/officeDocument/2006/relationships/hyperlink" Target="https://nces.ed.gov/programs/digest/d23/tables/dt23_322.10.asp"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hyperlink" Target="https://www.census.gov/data/tables/2022/demo/school-enrollment/2022-cps.html" TargetMode="External"/><Relationship Id="rId5" Type="http://schemas.openxmlformats.org/officeDocument/2006/relationships/hyperlink" Target="https://nscresearchcenter.org/current-term-enrollment-estimates/" TargetMode="External"/><Relationship Id="rId4" Type="http://schemas.openxmlformats.org/officeDocument/2006/relationships/hyperlink" Target="https://nscresearchcenter.org/workingwithourdata" TargetMode="External"/><Relationship Id="rId9" Type="http://schemas.openxmlformats.org/officeDocument/2006/relationships/hyperlink" Target="https://www.slidescarnival.co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image" Target="../media/image8.png"/><Relationship Id="rId7" Type="http://schemas.openxmlformats.org/officeDocument/2006/relationships/slide" Target="slide9.xml"/><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slide" Target="slide8.xml"/><Relationship Id="rId11" Type="http://schemas.openxmlformats.org/officeDocument/2006/relationships/slide" Target="slide13.xml"/><Relationship Id="rId5" Type="http://schemas.openxmlformats.org/officeDocument/2006/relationships/slide" Target="slide7.xml"/><Relationship Id="rId10" Type="http://schemas.openxmlformats.org/officeDocument/2006/relationships/slide" Target="slide12.xml"/><Relationship Id="rId4" Type="http://schemas.openxmlformats.org/officeDocument/2006/relationships/slide" Target="slide6.xml"/><Relationship Id="rId9" Type="http://schemas.openxmlformats.org/officeDocument/2006/relationships/slide" Target="slide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1.gif"/></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13.gif"/></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hyperlink" Target="http://drive.google.com/file/d/1d91vtLQIFGgWm-2z6h-mGxjKdnyERsck/view"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10"/>
          <p:cNvPicPr preferRelativeResize="0"/>
          <p:nvPr/>
        </p:nvPicPr>
        <p:blipFill>
          <a:blip r:embed="rId3">
            <a:alphaModFix/>
          </a:blip>
          <a:stretch>
            <a:fillRect/>
          </a:stretch>
        </p:blipFill>
        <p:spPr>
          <a:xfrm>
            <a:off x="0" y="0"/>
            <a:ext cx="9144003" cy="5143501"/>
          </a:xfrm>
          <a:prstGeom prst="rect">
            <a:avLst/>
          </a:prstGeom>
          <a:noFill/>
          <a:ln>
            <a:noFill/>
          </a:ln>
        </p:spPr>
      </p:pic>
      <p:grpSp>
        <p:nvGrpSpPr>
          <p:cNvPr id="94" name="Google Shape;94;p10"/>
          <p:cNvGrpSpPr/>
          <p:nvPr/>
        </p:nvGrpSpPr>
        <p:grpSpPr>
          <a:xfrm>
            <a:off x="0" y="-72329"/>
            <a:ext cx="9143818" cy="2786661"/>
            <a:chOff x="0" y="-38100"/>
            <a:chExt cx="4816592" cy="1467900"/>
          </a:xfrm>
        </p:grpSpPr>
        <p:sp>
          <p:nvSpPr>
            <p:cNvPr id="95" name="Google Shape;95;p10"/>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txBody>
            <a:bodyPr/>
            <a:lstStyle/>
            <a:p>
              <a:endParaRPr lang="en-US"/>
            </a:p>
          </p:txBody>
        </p:sp>
        <p:sp>
          <p:nvSpPr>
            <p:cNvPr id="96" name="Google Shape;96;p10"/>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97" name="Google Shape;97;p10"/>
          <p:cNvSpPr txBox="1"/>
          <p:nvPr/>
        </p:nvSpPr>
        <p:spPr>
          <a:xfrm>
            <a:off x="454125" y="160450"/>
            <a:ext cx="8235600" cy="5079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3300">
                <a:solidFill>
                  <a:srgbClr val="FFFFFF"/>
                </a:solidFill>
                <a:highlight>
                  <a:srgbClr val="38761D"/>
                </a:highlight>
                <a:latin typeface="Palanquin Dark"/>
                <a:ea typeface="Palanquin Dark"/>
                <a:cs typeface="Palanquin Dark"/>
                <a:sym typeface="Palanquin Dark"/>
              </a:rPr>
              <a:t>Deep Dive Into US College Enrollment Data</a:t>
            </a:r>
            <a:endParaRPr sz="3300">
              <a:highlight>
                <a:srgbClr val="38761D"/>
              </a:highlight>
            </a:endParaRPr>
          </a:p>
        </p:txBody>
      </p:sp>
      <p:sp>
        <p:nvSpPr>
          <p:cNvPr id="98" name="Google Shape;98;p10"/>
          <p:cNvSpPr/>
          <p:nvPr/>
        </p:nvSpPr>
        <p:spPr>
          <a:xfrm>
            <a:off x="5954494" y="2571760"/>
            <a:ext cx="3288706" cy="3244259"/>
          </a:xfrm>
          <a:custGeom>
            <a:avLst/>
            <a:gdLst/>
            <a:ahLst/>
            <a:cxnLst/>
            <a:rect l="l" t="t" r="r" b="b"/>
            <a:pathLst>
              <a:path w="2923294" h="2110087" extrusionOk="0">
                <a:moveTo>
                  <a:pt x="0" y="0"/>
                </a:moveTo>
                <a:lnTo>
                  <a:pt x="2923294" y="0"/>
                </a:lnTo>
                <a:lnTo>
                  <a:pt x="2923294" y="2110087"/>
                </a:lnTo>
                <a:lnTo>
                  <a:pt x="0" y="2110087"/>
                </a:lnTo>
                <a:lnTo>
                  <a:pt x="0" y="0"/>
                </a:lnTo>
                <a:close/>
              </a:path>
            </a:pathLst>
          </a:custGeom>
          <a:blipFill rotWithShape="1">
            <a:blip r:embed="rId4">
              <a:alphaModFix/>
            </a:blip>
            <a:stretch>
              <a:fillRect/>
            </a:stretch>
          </a:blipFill>
          <a:ln>
            <a:noFill/>
          </a:ln>
        </p:spPr>
        <p:txBody>
          <a:bodyPr/>
          <a:lstStyle/>
          <a:p>
            <a:endParaRPr lang="en-US"/>
          </a:p>
        </p:txBody>
      </p:sp>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43"/>
        <p:cNvGrpSpPr/>
        <p:nvPr/>
      </p:nvGrpSpPr>
      <p:grpSpPr>
        <a:xfrm>
          <a:off x="0" y="0"/>
          <a:ext cx="0" cy="0"/>
          <a:chOff x="0" y="0"/>
          <a:chExt cx="0" cy="0"/>
        </a:xfrm>
      </p:grpSpPr>
      <p:grpSp>
        <p:nvGrpSpPr>
          <p:cNvPr id="244" name="Google Shape;244;p19"/>
          <p:cNvGrpSpPr/>
          <p:nvPr/>
        </p:nvGrpSpPr>
        <p:grpSpPr>
          <a:xfrm>
            <a:off x="0" y="2499420"/>
            <a:ext cx="9144000" cy="2644080"/>
            <a:chOff x="0" y="-38100"/>
            <a:chExt cx="4816593" cy="1392767"/>
          </a:xfrm>
        </p:grpSpPr>
        <p:sp>
          <p:nvSpPr>
            <p:cNvPr id="245" name="Google Shape;245;p19"/>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46" name="Google Shape;246;p19"/>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47" name="Google Shape;247;p19"/>
          <p:cNvSpPr/>
          <p:nvPr/>
        </p:nvSpPr>
        <p:spPr>
          <a:xfrm>
            <a:off x="5005963" y="1128104"/>
            <a:ext cx="3989582" cy="2451780"/>
          </a:xfrm>
          <a:custGeom>
            <a:avLst/>
            <a:gdLst/>
            <a:ahLst/>
            <a:cxnLst/>
            <a:rect l="l" t="t" r="r" b="b"/>
            <a:pathLst>
              <a:path w="7979164" h="4903559" extrusionOk="0">
                <a:moveTo>
                  <a:pt x="0" y="0"/>
                </a:moveTo>
                <a:lnTo>
                  <a:pt x="7979164" y="0"/>
                </a:lnTo>
                <a:lnTo>
                  <a:pt x="7979164" y="4903559"/>
                </a:lnTo>
                <a:lnTo>
                  <a:pt x="0" y="4903559"/>
                </a:lnTo>
                <a:lnTo>
                  <a:pt x="0" y="0"/>
                </a:lnTo>
                <a:close/>
              </a:path>
            </a:pathLst>
          </a:custGeom>
          <a:blipFill rotWithShape="1">
            <a:blip r:embed="rId3">
              <a:alphaModFix/>
            </a:blip>
            <a:stretch>
              <a:fillRect/>
            </a:stretch>
          </a:blipFill>
          <a:ln>
            <a:noFill/>
          </a:ln>
        </p:spPr>
        <p:txBody>
          <a:bodyPr/>
          <a:lstStyle/>
          <a:p>
            <a:endParaRPr lang="en-US"/>
          </a:p>
        </p:txBody>
      </p:sp>
      <p:grpSp>
        <p:nvGrpSpPr>
          <p:cNvPr id="248" name="Google Shape;248;p19"/>
          <p:cNvGrpSpPr/>
          <p:nvPr/>
        </p:nvGrpSpPr>
        <p:grpSpPr>
          <a:xfrm>
            <a:off x="8995550" y="-72330"/>
            <a:ext cx="148450" cy="5215830"/>
            <a:chOff x="0" y="-38100"/>
            <a:chExt cx="78196" cy="2747433"/>
          </a:xfrm>
        </p:grpSpPr>
        <p:sp>
          <p:nvSpPr>
            <p:cNvPr id="249" name="Google Shape;249;p19"/>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50" name="Google Shape;250;p19"/>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51" name="Google Shape;251;p19"/>
          <p:cNvGrpSpPr/>
          <p:nvPr/>
        </p:nvGrpSpPr>
        <p:grpSpPr>
          <a:xfrm>
            <a:off x="0" y="-72330"/>
            <a:ext cx="148450" cy="5215830"/>
            <a:chOff x="0" y="-38100"/>
            <a:chExt cx="78196" cy="2747433"/>
          </a:xfrm>
        </p:grpSpPr>
        <p:sp>
          <p:nvSpPr>
            <p:cNvPr id="252" name="Google Shape;252;p19"/>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53" name="Google Shape;253;p19"/>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54" name="Google Shape;254;p19"/>
          <p:cNvPicPr preferRelativeResize="0"/>
          <p:nvPr/>
        </p:nvPicPr>
        <p:blipFill>
          <a:blip r:embed="rId4">
            <a:alphaModFix/>
          </a:blip>
          <a:stretch>
            <a:fillRect/>
          </a:stretch>
        </p:blipFill>
        <p:spPr>
          <a:xfrm>
            <a:off x="186062" y="624638"/>
            <a:ext cx="4782301" cy="3894225"/>
          </a:xfrm>
          <a:prstGeom prst="rect">
            <a:avLst/>
          </a:prstGeom>
          <a:noFill/>
          <a:ln>
            <a:noFill/>
          </a:ln>
        </p:spPr>
      </p:pic>
      <p:sp>
        <p:nvSpPr>
          <p:cNvPr id="255" name="Google Shape;255;p19"/>
          <p:cNvSpPr txBox="1"/>
          <p:nvPr/>
        </p:nvSpPr>
        <p:spPr>
          <a:xfrm>
            <a:off x="186062" y="140089"/>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Demographics: Race</a:t>
            </a:r>
            <a:endParaRPr sz="1800" dirty="0">
              <a:highlight>
                <a:srgbClr val="38761D"/>
              </a:highlight>
            </a:endParaRPr>
          </a:p>
        </p:txBody>
      </p:sp>
    </p:spTree>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59"/>
        <p:cNvGrpSpPr/>
        <p:nvPr/>
      </p:nvGrpSpPr>
      <p:grpSpPr>
        <a:xfrm>
          <a:off x="0" y="0"/>
          <a:ext cx="0" cy="0"/>
          <a:chOff x="0" y="0"/>
          <a:chExt cx="0" cy="0"/>
        </a:xfrm>
      </p:grpSpPr>
      <p:grpSp>
        <p:nvGrpSpPr>
          <p:cNvPr id="260" name="Google Shape;260;p20"/>
          <p:cNvGrpSpPr/>
          <p:nvPr/>
        </p:nvGrpSpPr>
        <p:grpSpPr>
          <a:xfrm>
            <a:off x="0" y="2499420"/>
            <a:ext cx="9144000" cy="2644080"/>
            <a:chOff x="0" y="-38100"/>
            <a:chExt cx="4816593" cy="1392767"/>
          </a:xfrm>
        </p:grpSpPr>
        <p:sp>
          <p:nvSpPr>
            <p:cNvPr id="261" name="Google Shape;261;p20"/>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62" name="Google Shape;262;p20"/>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63" name="Google Shape;263;p20"/>
          <p:cNvPicPr preferRelativeResize="0"/>
          <p:nvPr/>
        </p:nvPicPr>
        <p:blipFill>
          <a:blip r:embed="rId3">
            <a:alphaModFix/>
          </a:blip>
          <a:stretch>
            <a:fillRect/>
          </a:stretch>
        </p:blipFill>
        <p:spPr>
          <a:xfrm>
            <a:off x="5584825" y="888395"/>
            <a:ext cx="3410713" cy="4425696"/>
          </a:xfrm>
          <a:prstGeom prst="rect">
            <a:avLst/>
          </a:prstGeom>
          <a:noFill/>
          <a:ln>
            <a:noFill/>
          </a:ln>
        </p:spPr>
      </p:pic>
      <p:grpSp>
        <p:nvGrpSpPr>
          <p:cNvPr id="264" name="Google Shape;264;p20"/>
          <p:cNvGrpSpPr/>
          <p:nvPr/>
        </p:nvGrpSpPr>
        <p:grpSpPr>
          <a:xfrm>
            <a:off x="8995550" y="-72330"/>
            <a:ext cx="148450" cy="5215830"/>
            <a:chOff x="0" y="-38100"/>
            <a:chExt cx="78196" cy="2747433"/>
          </a:xfrm>
        </p:grpSpPr>
        <p:sp>
          <p:nvSpPr>
            <p:cNvPr id="265" name="Google Shape;265;p20"/>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66" name="Google Shape;266;p20"/>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67" name="Google Shape;267;p20"/>
          <p:cNvGrpSpPr/>
          <p:nvPr/>
        </p:nvGrpSpPr>
        <p:grpSpPr>
          <a:xfrm>
            <a:off x="0" y="-72330"/>
            <a:ext cx="148450" cy="5215830"/>
            <a:chOff x="0" y="-38100"/>
            <a:chExt cx="78196" cy="2747433"/>
          </a:xfrm>
        </p:grpSpPr>
        <p:sp>
          <p:nvSpPr>
            <p:cNvPr id="268" name="Google Shape;268;p20"/>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69" name="Google Shape;269;p20"/>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70" name="Google Shape;270;p20"/>
          <p:cNvPicPr preferRelativeResize="0"/>
          <p:nvPr/>
        </p:nvPicPr>
        <p:blipFill>
          <a:blip r:embed="rId4">
            <a:alphaModFix/>
          </a:blip>
          <a:stretch>
            <a:fillRect/>
          </a:stretch>
        </p:blipFill>
        <p:spPr>
          <a:xfrm>
            <a:off x="198419" y="542225"/>
            <a:ext cx="5187987" cy="4216543"/>
          </a:xfrm>
          <a:prstGeom prst="rect">
            <a:avLst/>
          </a:prstGeom>
          <a:noFill/>
          <a:ln>
            <a:noFill/>
          </a:ln>
        </p:spPr>
      </p:pic>
      <p:sp>
        <p:nvSpPr>
          <p:cNvPr id="271" name="Google Shape;271;p20"/>
          <p:cNvSpPr txBox="1"/>
          <p:nvPr/>
        </p:nvSpPr>
        <p:spPr>
          <a:xfrm>
            <a:off x="198419" y="118262"/>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Demographics: Gender</a:t>
            </a:r>
            <a:endParaRPr sz="1800" dirty="0">
              <a:highlight>
                <a:srgbClr val="38761D"/>
              </a:highlight>
            </a:endParaRPr>
          </a:p>
        </p:txBody>
      </p:sp>
    </p:spTree>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75"/>
        <p:cNvGrpSpPr/>
        <p:nvPr/>
      </p:nvGrpSpPr>
      <p:grpSpPr>
        <a:xfrm>
          <a:off x="0" y="0"/>
          <a:ext cx="0" cy="0"/>
          <a:chOff x="0" y="0"/>
          <a:chExt cx="0" cy="0"/>
        </a:xfrm>
      </p:grpSpPr>
      <p:grpSp>
        <p:nvGrpSpPr>
          <p:cNvPr id="276" name="Google Shape;276;p21"/>
          <p:cNvGrpSpPr/>
          <p:nvPr/>
        </p:nvGrpSpPr>
        <p:grpSpPr>
          <a:xfrm>
            <a:off x="0" y="2499420"/>
            <a:ext cx="9144000" cy="2644080"/>
            <a:chOff x="0" y="-38100"/>
            <a:chExt cx="4816593" cy="1392767"/>
          </a:xfrm>
        </p:grpSpPr>
        <p:sp>
          <p:nvSpPr>
            <p:cNvPr id="277" name="Google Shape;277;p21"/>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78" name="Google Shape;278;p21"/>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79" name="Google Shape;279;p21"/>
          <p:cNvPicPr preferRelativeResize="0"/>
          <p:nvPr/>
        </p:nvPicPr>
        <p:blipFill>
          <a:blip r:embed="rId3">
            <a:alphaModFix/>
          </a:blip>
          <a:stretch>
            <a:fillRect/>
          </a:stretch>
        </p:blipFill>
        <p:spPr>
          <a:xfrm>
            <a:off x="5760075" y="794500"/>
            <a:ext cx="3175224" cy="2794314"/>
          </a:xfrm>
          <a:prstGeom prst="rect">
            <a:avLst/>
          </a:prstGeom>
          <a:noFill/>
          <a:ln>
            <a:noFill/>
          </a:ln>
        </p:spPr>
      </p:pic>
      <p:grpSp>
        <p:nvGrpSpPr>
          <p:cNvPr id="280" name="Google Shape;280;p21"/>
          <p:cNvGrpSpPr/>
          <p:nvPr/>
        </p:nvGrpSpPr>
        <p:grpSpPr>
          <a:xfrm>
            <a:off x="9069775" y="-72330"/>
            <a:ext cx="148450" cy="5215830"/>
            <a:chOff x="0" y="-38100"/>
            <a:chExt cx="78196" cy="2747433"/>
          </a:xfrm>
        </p:grpSpPr>
        <p:sp>
          <p:nvSpPr>
            <p:cNvPr id="281" name="Google Shape;281;p2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82" name="Google Shape;282;p2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83" name="Google Shape;283;p21"/>
          <p:cNvGrpSpPr/>
          <p:nvPr/>
        </p:nvGrpSpPr>
        <p:grpSpPr>
          <a:xfrm>
            <a:off x="0" y="-72330"/>
            <a:ext cx="148450" cy="5215830"/>
            <a:chOff x="0" y="-38100"/>
            <a:chExt cx="78196" cy="2747433"/>
          </a:xfrm>
        </p:grpSpPr>
        <p:sp>
          <p:nvSpPr>
            <p:cNvPr id="284" name="Google Shape;284;p2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85" name="Google Shape;285;p2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86" name="Google Shape;286;p21"/>
          <p:cNvPicPr preferRelativeResize="0"/>
          <p:nvPr/>
        </p:nvPicPr>
        <p:blipFill>
          <a:blip r:embed="rId4">
            <a:alphaModFix/>
          </a:blip>
          <a:stretch>
            <a:fillRect/>
          </a:stretch>
        </p:blipFill>
        <p:spPr>
          <a:xfrm>
            <a:off x="452151" y="1265875"/>
            <a:ext cx="5004224" cy="2539326"/>
          </a:xfrm>
          <a:prstGeom prst="rect">
            <a:avLst/>
          </a:prstGeom>
          <a:noFill/>
          <a:ln>
            <a:noFill/>
          </a:ln>
        </p:spPr>
      </p:pic>
      <p:sp>
        <p:nvSpPr>
          <p:cNvPr id="287" name="Google Shape;287;p21"/>
          <p:cNvSpPr txBox="1"/>
          <p:nvPr/>
        </p:nvSpPr>
        <p:spPr>
          <a:xfrm>
            <a:off x="282926" y="176638"/>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Geographic: Yearly Freshman Enrollment</a:t>
            </a:r>
            <a:endParaRPr sz="1800" dirty="0">
              <a:highlight>
                <a:srgbClr val="38761D"/>
              </a:highlight>
            </a:endParaRPr>
          </a:p>
        </p:txBody>
      </p:sp>
    </p:spTree>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91"/>
        <p:cNvGrpSpPr/>
        <p:nvPr/>
      </p:nvGrpSpPr>
      <p:grpSpPr>
        <a:xfrm>
          <a:off x="0" y="0"/>
          <a:ext cx="0" cy="0"/>
          <a:chOff x="0" y="0"/>
          <a:chExt cx="0" cy="0"/>
        </a:xfrm>
      </p:grpSpPr>
      <p:pic>
        <p:nvPicPr>
          <p:cNvPr id="292" name="Google Shape;292;p22"/>
          <p:cNvPicPr preferRelativeResize="0"/>
          <p:nvPr/>
        </p:nvPicPr>
        <p:blipFill>
          <a:blip r:embed="rId3">
            <a:alphaModFix/>
          </a:blip>
          <a:stretch>
            <a:fillRect/>
          </a:stretch>
        </p:blipFill>
        <p:spPr>
          <a:xfrm>
            <a:off x="929" y="0"/>
            <a:ext cx="4442668" cy="5143501"/>
          </a:xfrm>
          <a:prstGeom prst="rect">
            <a:avLst/>
          </a:prstGeom>
          <a:noFill/>
          <a:ln>
            <a:noFill/>
          </a:ln>
        </p:spPr>
      </p:pic>
      <p:grpSp>
        <p:nvGrpSpPr>
          <p:cNvPr id="293" name="Google Shape;293;p22"/>
          <p:cNvGrpSpPr/>
          <p:nvPr/>
        </p:nvGrpSpPr>
        <p:grpSpPr>
          <a:xfrm>
            <a:off x="4444525" y="-72330"/>
            <a:ext cx="4699475" cy="5215830"/>
            <a:chOff x="0" y="-38100"/>
            <a:chExt cx="2475444" cy="2747433"/>
          </a:xfrm>
        </p:grpSpPr>
        <p:sp>
          <p:nvSpPr>
            <p:cNvPr id="294" name="Google Shape;294;p22"/>
            <p:cNvSpPr/>
            <p:nvPr/>
          </p:nvSpPr>
          <p:spPr>
            <a:xfrm>
              <a:off x="0" y="0"/>
              <a:ext cx="2475444" cy="2709333"/>
            </a:xfrm>
            <a:custGeom>
              <a:avLst/>
              <a:gdLst/>
              <a:ahLst/>
              <a:cxnLst/>
              <a:rect l="l" t="t" r="r" b="b"/>
              <a:pathLst>
                <a:path w="2475444" h="2709333" extrusionOk="0">
                  <a:moveTo>
                    <a:pt x="0" y="0"/>
                  </a:moveTo>
                  <a:lnTo>
                    <a:pt x="2475444" y="0"/>
                  </a:lnTo>
                  <a:lnTo>
                    <a:pt x="2475444" y="2709333"/>
                  </a:lnTo>
                  <a:lnTo>
                    <a:pt x="0" y="2709333"/>
                  </a:lnTo>
                  <a:close/>
                </a:path>
              </a:pathLst>
            </a:custGeom>
            <a:solidFill>
              <a:srgbClr val="01045F">
                <a:alpha val="48235"/>
              </a:srgbClr>
            </a:solidFill>
            <a:ln>
              <a:noFill/>
            </a:ln>
          </p:spPr>
          <p:txBody>
            <a:bodyPr/>
            <a:lstStyle/>
            <a:p>
              <a:endParaRPr lang="en-US"/>
            </a:p>
          </p:txBody>
        </p:sp>
        <p:sp>
          <p:nvSpPr>
            <p:cNvPr id="295" name="Google Shape;295;p22"/>
            <p:cNvSpPr txBox="1"/>
            <p:nvPr/>
          </p:nvSpPr>
          <p:spPr>
            <a:xfrm>
              <a:off x="0" y="-38100"/>
              <a:ext cx="2475444"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96" name="Google Shape;296;p22"/>
          <p:cNvSpPr txBox="1"/>
          <p:nvPr/>
        </p:nvSpPr>
        <p:spPr>
          <a:xfrm>
            <a:off x="5796072" y="341350"/>
            <a:ext cx="2943600" cy="473976"/>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2200" b="1" dirty="0">
                <a:solidFill>
                  <a:schemeClr val="dk1"/>
                </a:solidFill>
                <a:highlight>
                  <a:srgbClr val="38761D"/>
                </a:highlight>
                <a:latin typeface="Palanquin Dark"/>
                <a:ea typeface="Palanquin Dark"/>
                <a:cs typeface="Palanquin Dark"/>
                <a:sym typeface="Palanquin Dark"/>
              </a:rPr>
              <a:t>Future Scope</a:t>
            </a:r>
            <a:endParaRPr sz="2200" dirty="0">
              <a:solidFill>
                <a:schemeClr val="dk1"/>
              </a:solidFill>
              <a:highlight>
                <a:srgbClr val="38761D"/>
              </a:highlight>
            </a:endParaRPr>
          </a:p>
        </p:txBody>
      </p:sp>
      <p:sp>
        <p:nvSpPr>
          <p:cNvPr id="297" name="Google Shape;297;p22"/>
          <p:cNvSpPr txBox="1"/>
          <p:nvPr/>
        </p:nvSpPr>
        <p:spPr>
          <a:xfrm>
            <a:off x="4572000" y="876950"/>
            <a:ext cx="3790200" cy="3925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dirty="0">
                <a:solidFill>
                  <a:srgbClr val="FFFFFF"/>
                </a:solidFill>
                <a:latin typeface="Palanquin Dark"/>
                <a:ea typeface="Palanquin Dark"/>
                <a:cs typeface="Palanquin Dark"/>
                <a:sym typeface="Palanquin Dark"/>
              </a:rPr>
              <a:t>In July 2023, the Supreme Court overturned affirmative action, eliminating race-conscious admissions decisions. As a result, future data may reflect a very different story compared to the trends of the past 60 years. Monitoring how these changes impact college demographics and enrollment patterns will be crucial in the coming years to ensure a more equitable society.</a:t>
            </a:r>
            <a:endParaRPr sz="1700" dirty="0"/>
          </a:p>
        </p:txBody>
      </p:sp>
      <p:grpSp>
        <p:nvGrpSpPr>
          <p:cNvPr id="298" name="Google Shape;298;p22"/>
          <p:cNvGrpSpPr/>
          <p:nvPr/>
        </p:nvGrpSpPr>
        <p:grpSpPr>
          <a:xfrm>
            <a:off x="8995550" y="-72330"/>
            <a:ext cx="148450" cy="5215830"/>
            <a:chOff x="0" y="-38100"/>
            <a:chExt cx="78196" cy="2747433"/>
          </a:xfrm>
        </p:grpSpPr>
        <p:sp>
          <p:nvSpPr>
            <p:cNvPr id="299" name="Google Shape;299;p2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00" name="Google Shape;300;p2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01" name="Google Shape;301;p22"/>
          <p:cNvGrpSpPr/>
          <p:nvPr/>
        </p:nvGrpSpPr>
        <p:grpSpPr>
          <a:xfrm>
            <a:off x="0" y="-72330"/>
            <a:ext cx="148450" cy="5215830"/>
            <a:chOff x="0" y="-38100"/>
            <a:chExt cx="78196" cy="2747433"/>
          </a:xfrm>
        </p:grpSpPr>
        <p:sp>
          <p:nvSpPr>
            <p:cNvPr id="302" name="Google Shape;302;p2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03" name="Google Shape;303;p2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transition>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307"/>
        <p:cNvGrpSpPr/>
        <p:nvPr/>
      </p:nvGrpSpPr>
      <p:grpSpPr>
        <a:xfrm>
          <a:off x="0" y="0"/>
          <a:ext cx="0" cy="0"/>
          <a:chOff x="0" y="0"/>
          <a:chExt cx="0" cy="0"/>
        </a:xfrm>
      </p:grpSpPr>
      <p:grpSp>
        <p:nvGrpSpPr>
          <p:cNvPr id="308" name="Google Shape;308;p23"/>
          <p:cNvGrpSpPr/>
          <p:nvPr/>
        </p:nvGrpSpPr>
        <p:grpSpPr>
          <a:xfrm>
            <a:off x="0" y="2499420"/>
            <a:ext cx="9144000" cy="2644080"/>
            <a:chOff x="0" y="-38100"/>
            <a:chExt cx="4816593" cy="1392767"/>
          </a:xfrm>
        </p:grpSpPr>
        <p:sp>
          <p:nvSpPr>
            <p:cNvPr id="309" name="Google Shape;309;p23"/>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310" name="Google Shape;310;p23"/>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311" name="Google Shape;311;p23"/>
          <p:cNvPicPr preferRelativeResize="0"/>
          <p:nvPr/>
        </p:nvPicPr>
        <p:blipFill>
          <a:blip r:embed="rId3">
            <a:alphaModFix/>
          </a:blip>
          <a:stretch>
            <a:fillRect/>
          </a:stretch>
        </p:blipFill>
        <p:spPr>
          <a:xfrm>
            <a:off x="677" y="0"/>
            <a:ext cx="4570646" cy="5143501"/>
          </a:xfrm>
          <a:prstGeom prst="rect">
            <a:avLst/>
          </a:prstGeom>
          <a:noFill/>
          <a:ln>
            <a:noFill/>
          </a:ln>
        </p:spPr>
      </p:pic>
      <p:grpSp>
        <p:nvGrpSpPr>
          <p:cNvPr id="312" name="Google Shape;312;p23"/>
          <p:cNvGrpSpPr/>
          <p:nvPr/>
        </p:nvGrpSpPr>
        <p:grpSpPr>
          <a:xfrm>
            <a:off x="8995550" y="-72330"/>
            <a:ext cx="148450" cy="5215830"/>
            <a:chOff x="0" y="-38100"/>
            <a:chExt cx="78196" cy="2747433"/>
          </a:xfrm>
        </p:grpSpPr>
        <p:sp>
          <p:nvSpPr>
            <p:cNvPr id="313" name="Google Shape;313;p2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14" name="Google Shape;314;p2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15" name="Google Shape;315;p23"/>
          <p:cNvGrpSpPr/>
          <p:nvPr/>
        </p:nvGrpSpPr>
        <p:grpSpPr>
          <a:xfrm>
            <a:off x="0" y="-72330"/>
            <a:ext cx="148450" cy="5215830"/>
            <a:chOff x="0" y="-38100"/>
            <a:chExt cx="78196" cy="2747433"/>
          </a:xfrm>
        </p:grpSpPr>
        <p:sp>
          <p:nvSpPr>
            <p:cNvPr id="316" name="Google Shape;316;p2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17" name="Google Shape;317;p2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18" name="Google Shape;318;p23"/>
          <p:cNvSpPr txBox="1"/>
          <p:nvPr/>
        </p:nvSpPr>
        <p:spPr>
          <a:xfrm>
            <a:off x="2178568" y="106248"/>
            <a:ext cx="8235600" cy="473976"/>
          </a:xfrm>
          <a:prstGeom prst="rect">
            <a:avLst/>
          </a:prstGeom>
          <a:noFill/>
          <a:ln>
            <a:noFill/>
          </a:ln>
        </p:spPr>
        <p:txBody>
          <a:bodyPr spcFirstLastPara="1" wrap="square" lIns="0" tIns="0" rIns="0" bIns="0" anchor="t" anchorCtr="0">
            <a:spAutoFit/>
          </a:bodyPr>
          <a:lstStyle/>
          <a:p>
            <a:pPr marL="0" marR="0" lvl="0" indent="0" algn="ctr" rtl="0">
              <a:lnSpc>
                <a:spcPct val="139996"/>
              </a:lnSpc>
              <a:spcBef>
                <a:spcPts val="0"/>
              </a:spcBef>
              <a:spcAft>
                <a:spcPts val="0"/>
              </a:spcAft>
              <a:buNone/>
            </a:pPr>
            <a:r>
              <a:rPr lang="en" sz="2200" dirty="0">
                <a:solidFill>
                  <a:srgbClr val="FFFFFF"/>
                </a:solidFill>
                <a:highlight>
                  <a:srgbClr val="38761D"/>
                </a:highlight>
                <a:latin typeface="Palanquin Dark"/>
                <a:ea typeface="Palanquin Dark"/>
                <a:cs typeface="Palanquin Dark"/>
                <a:sym typeface="Palanquin Dark"/>
              </a:rPr>
              <a:t>References</a:t>
            </a:r>
            <a:endParaRPr sz="2200" dirty="0">
              <a:highlight>
                <a:srgbClr val="38761D"/>
              </a:highlight>
            </a:endParaRPr>
          </a:p>
        </p:txBody>
      </p:sp>
      <p:sp>
        <p:nvSpPr>
          <p:cNvPr id="319" name="Google Shape;319;p23"/>
          <p:cNvSpPr txBox="1"/>
          <p:nvPr/>
        </p:nvSpPr>
        <p:spPr>
          <a:xfrm>
            <a:off x="4074025" y="507900"/>
            <a:ext cx="4659300" cy="4910100"/>
          </a:xfrm>
          <a:prstGeom prst="rect">
            <a:avLst/>
          </a:prstGeom>
          <a:noFill/>
          <a:ln>
            <a:noFill/>
          </a:ln>
        </p:spPr>
        <p:txBody>
          <a:bodyPr spcFirstLastPara="1" wrap="square" lIns="0" tIns="0" rIns="0" bIns="0" anchor="t" anchorCtr="0">
            <a:spAutoFit/>
          </a:bodyPr>
          <a:lstStyle/>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[1] “National Student Clearinghouse Center” | Enrollment Coverage 2003-2016, </a:t>
            </a:r>
            <a:r>
              <a:rPr lang="en" sz="1100" u="sng" dirty="0">
                <a:solidFill>
                  <a:schemeClr val="hlink"/>
                </a:solidFill>
                <a:latin typeface="Palanquin Dark"/>
                <a:ea typeface="Palanquin Dark"/>
                <a:cs typeface="Palanquin Dark"/>
                <a:sym typeface="Palanquin Dark"/>
                <a:hlinkClick r:id="rId4"/>
              </a:rPr>
              <a:t>https://nscresearchcenter.org/workingwithourdata</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[2] “National Student Clearinghouse Center” | Current Enrollment Estimates, </a:t>
            </a:r>
            <a:r>
              <a:rPr lang="en" sz="1100" u="sng" dirty="0">
                <a:solidFill>
                  <a:schemeClr val="hlink"/>
                </a:solidFill>
                <a:latin typeface="Palanquin Dark"/>
                <a:ea typeface="Palanquin Dark"/>
                <a:cs typeface="Palanquin Dark"/>
                <a:sym typeface="Palanquin Dark"/>
                <a:hlinkClick r:id="rId5"/>
              </a:rPr>
              <a:t>https://nscresearchcenter.org/current-term-enrollment-estimates/</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[3] “United States Census Bureau” | CPS October Enrollment Tables,  </a:t>
            </a:r>
            <a:r>
              <a:rPr lang="en" sz="1100" u="sng" dirty="0">
                <a:solidFill>
                  <a:schemeClr val="hlink"/>
                </a:solidFill>
                <a:latin typeface="Palanquin Dark"/>
                <a:ea typeface="Palanquin Dark"/>
                <a:cs typeface="Palanquin Dark"/>
                <a:sym typeface="Palanquin Dark"/>
                <a:hlinkClick r:id="rId6"/>
              </a:rPr>
              <a:t>https://www.census.gov/data/tables/2022/demo/school-enrollment/2022-cps.html</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[4] “National Center Of Education Statistics” | Bachelor's Degrees conferred by postsecondary institutions 1970-2022,  </a:t>
            </a:r>
            <a:r>
              <a:rPr lang="en" sz="1100" u="sng" dirty="0">
                <a:solidFill>
                  <a:schemeClr val="hlink"/>
                </a:solidFill>
                <a:latin typeface="Palanquin Dark"/>
                <a:ea typeface="Palanquin Dark"/>
                <a:cs typeface="Palanquin Dark"/>
                <a:sym typeface="Palanquin Dark"/>
                <a:hlinkClick r:id="rId7"/>
              </a:rPr>
              <a:t>https://nces.ed.gov/programs/digest/d23/tables/dt23_322.10.asp</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[5] “College Admissions” | Admission/Class Demographics by University,  </a:t>
            </a:r>
            <a:r>
              <a:rPr lang="en" sz="1100" u="sng" dirty="0">
                <a:solidFill>
                  <a:schemeClr val="hlink"/>
                </a:solidFill>
                <a:latin typeface="Palanquin Dark"/>
                <a:ea typeface="Palanquin Dark"/>
                <a:cs typeface="Palanquin Dark"/>
                <a:sym typeface="Palanquin Dark"/>
                <a:hlinkClick r:id="rId8"/>
              </a:rPr>
              <a:t>https://www.kaggle.com/datasets/samsonqian/college-admissions</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chemeClr val="dk1"/>
                </a:solidFill>
                <a:latin typeface="Palanquin Dark"/>
                <a:ea typeface="Palanquin Dark"/>
                <a:cs typeface="Palanquin Dark"/>
                <a:sym typeface="Palanquin Dark"/>
              </a:rPr>
              <a:t>[6] Slides Carnival |  </a:t>
            </a:r>
            <a:r>
              <a:rPr lang="en" sz="1100" u="sng" dirty="0">
                <a:solidFill>
                  <a:schemeClr val="hlink"/>
                </a:solidFill>
                <a:latin typeface="Palanquin Dark"/>
                <a:ea typeface="Palanquin Dark"/>
                <a:cs typeface="Palanquin Dark"/>
                <a:sym typeface="Palanquin Dark"/>
                <a:hlinkClick r:id="rId9"/>
              </a:rPr>
              <a:t>https://www.slidescarnival.com/</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marR="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p:txBody>
      </p:sp>
    </p:spTree>
  </p:cSld>
  <p:clrMapOvr>
    <a:masterClrMapping/>
  </p:clrMapOvr>
  <p:transition>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323"/>
        <p:cNvGrpSpPr/>
        <p:nvPr/>
      </p:nvGrpSpPr>
      <p:grpSpPr>
        <a:xfrm>
          <a:off x="0" y="0"/>
          <a:ext cx="0" cy="0"/>
          <a:chOff x="0" y="0"/>
          <a:chExt cx="0" cy="0"/>
        </a:xfrm>
      </p:grpSpPr>
      <p:pic>
        <p:nvPicPr>
          <p:cNvPr id="324" name="Google Shape;324;p24"/>
          <p:cNvPicPr preferRelativeResize="0"/>
          <p:nvPr/>
        </p:nvPicPr>
        <p:blipFill rotWithShape="1">
          <a:blip r:embed="rId3">
            <a:alphaModFix/>
          </a:blip>
          <a:srcRect t="7975" b="7983"/>
          <a:stretch/>
        </p:blipFill>
        <p:spPr>
          <a:xfrm>
            <a:off x="0" y="8930"/>
            <a:ext cx="9144003" cy="5125642"/>
          </a:xfrm>
          <a:prstGeom prst="rect">
            <a:avLst/>
          </a:prstGeom>
          <a:noFill/>
          <a:ln>
            <a:noFill/>
          </a:ln>
        </p:spPr>
      </p:pic>
      <p:grpSp>
        <p:nvGrpSpPr>
          <p:cNvPr id="325" name="Google Shape;325;p24"/>
          <p:cNvGrpSpPr/>
          <p:nvPr/>
        </p:nvGrpSpPr>
        <p:grpSpPr>
          <a:xfrm>
            <a:off x="0" y="2356962"/>
            <a:ext cx="9143820" cy="2786485"/>
            <a:chOff x="0" y="-38100"/>
            <a:chExt cx="4816593" cy="1467807"/>
          </a:xfrm>
        </p:grpSpPr>
        <p:sp>
          <p:nvSpPr>
            <p:cNvPr id="326" name="Google Shape;326;p24"/>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327" name="Google Shape;327;p24"/>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28" name="Google Shape;328;p24"/>
          <p:cNvSpPr txBox="1"/>
          <p:nvPr/>
        </p:nvSpPr>
        <p:spPr>
          <a:xfrm>
            <a:off x="-634300" y="115550"/>
            <a:ext cx="8235600" cy="473976"/>
          </a:xfrm>
          <a:prstGeom prst="rect">
            <a:avLst/>
          </a:prstGeom>
          <a:noFill/>
          <a:ln>
            <a:noFill/>
          </a:ln>
        </p:spPr>
        <p:txBody>
          <a:bodyPr spcFirstLastPara="1" wrap="square" lIns="0" tIns="0" rIns="0" bIns="0" anchor="t" anchorCtr="0">
            <a:spAutoFit/>
          </a:bodyPr>
          <a:lstStyle/>
          <a:p>
            <a:pPr marL="0" marR="0" lvl="0" indent="0" algn="ctr" rtl="0">
              <a:lnSpc>
                <a:spcPct val="139996"/>
              </a:lnSpc>
              <a:spcBef>
                <a:spcPts val="0"/>
              </a:spcBef>
              <a:spcAft>
                <a:spcPts val="0"/>
              </a:spcAft>
              <a:buNone/>
            </a:pPr>
            <a:r>
              <a:rPr lang="en" sz="2200" dirty="0">
                <a:solidFill>
                  <a:srgbClr val="FFFFFF"/>
                </a:solidFill>
                <a:highlight>
                  <a:srgbClr val="38761D"/>
                </a:highlight>
                <a:latin typeface="Palanquin Dark"/>
                <a:ea typeface="Palanquin Dark"/>
                <a:cs typeface="Palanquin Dark"/>
                <a:sym typeface="Palanquin Dark"/>
              </a:rPr>
              <a:t>Thank You!</a:t>
            </a:r>
            <a:endParaRPr sz="2200" dirty="0">
              <a:highlight>
                <a:srgbClr val="38761D"/>
              </a:highlight>
            </a:endParaRPr>
          </a:p>
        </p:txBody>
      </p:sp>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02"/>
        <p:cNvGrpSpPr/>
        <p:nvPr/>
      </p:nvGrpSpPr>
      <p:grpSpPr>
        <a:xfrm>
          <a:off x="0" y="0"/>
          <a:ext cx="0" cy="0"/>
          <a:chOff x="0" y="0"/>
          <a:chExt cx="0" cy="0"/>
        </a:xfrm>
      </p:grpSpPr>
      <p:pic>
        <p:nvPicPr>
          <p:cNvPr id="103" name="Google Shape;103;p11"/>
          <p:cNvPicPr preferRelativeResize="0"/>
          <p:nvPr/>
        </p:nvPicPr>
        <p:blipFill rotWithShape="1">
          <a:blip r:embed="rId3">
            <a:alphaModFix/>
          </a:blip>
          <a:srcRect b="13956"/>
          <a:stretch/>
        </p:blipFill>
        <p:spPr>
          <a:xfrm>
            <a:off x="10550" y="717700"/>
            <a:ext cx="5792551" cy="4425801"/>
          </a:xfrm>
          <a:prstGeom prst="rect">
            <a:avLst/>
          </a:prstGeom>
          <a:noFill/>
          <a:ln>
            <a:noFill/>
          </a:ln>
        </p:spPr>
      </p:pic>
      <p:grpSp>
        <p:nvGrpSpPr>
          <p:cNvPr id="104" name="Google Shape;104;p11"/>
          <p:cNvGrpSpPr/>
          <p:nvPr/>
        </p:nvGrpSpPr>
        <p:grpSpPr>
          <a:xfrm>
            <a:off x="5654724" y="-72330"/>
            <a:ext cx="148450" cy="5215830"/>
            <a:chOff x="0" y="-38100"/>
            <a:chExt cx="78196" cy="2747433"/>
          </a:xfrm>
        </p:grpSpPr>
        <p:sp>
          <p:nvSpPr>
            <p:cNvPr id="105" name="Google Shape;105;p1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1E1E49"/>
            </a:solidFill>
            <a:ln>
              <a:noFill/>
            </a:ln>
          </p:spPr>
          <p:txBody>
            <a:bodyPr/>
            <a:lstStyle/>
            <a:p>
              <a:endParaRPr lang="en-US"/>
            </a:p>
          </p:txBody>
        </p:sp>
        <p:sp>
          <p:nvSpPr>
            <p:cNvPr id="106" name="Google Shape;106;p1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07" name="Google Shape;107;p11"/>
          <p:cNvGrpSpPr/>
          <p:nvPr/>
        </p:nvGrpSpPr>
        <p:grpSpPr>
          <a:xfrm>
            <a:off x="8995550" y="-72330"/>
            <a:ext cx="148450" cy="5215830"/>
            <a:chOff x="0" y="-38100"/>
            <a:chExt cx="78196" cy="2747433"/>
          </a:xfrm>
        </p:grpSpPr>
        <p:sp>
          <p:nvSpPr>
            <p:cNvPr id="108" name="Google Shape;108;p1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w="9525" cap="flat" cmpd="sng">
              <a:solidFill>
                <a:srgbClr val="274E13"/>
              </a:solidFill>
              <a:prstDash val="solid"/>
              <a:round/>
              <a:headEnd type="none" w="sm" len="sm"/>
              <a:tailEnd type="none" w="sm" len="sm"/>
            </a:ln>
          </p:spPr>
          <p:txBody>
            <a:bodyPr/>
            <a:lstStyle/>
            <a:p>
              <a:endParaRPr lang="en-US"/>
            </a:p>
          </p:txBody>
        </p:sp>
        <p:sp>
          <p:nvSpPr>
            <p:cNvPr id="109" name="Google Shape;109;p11"/>
            <p:cNvSpPr txBox="1"/>
            <p:nvPr/>
          </p:nvSpPr>
          <p:spPr>
            <a:xfrm>
              <a:off x="0" y="-38100"/>
              <a:ext cx="78196" cy="2747433"/>
            </a:xfrm>
            <a:prstGeom prst="rect">
              <a:avLst/>
            </a:prstGeom>
            <a:noFill/>
            <a:ln w="9525" cap="flat" cmpd="sng">
              <a:solidFill>
                <a:srgbClr val="274E13"/>
              </a:solidFill>
              <a:prstDash val="solid"/>
              <a:round/>
              <a:headEnd type="none" w="sm" len="sm"/>
              <a:tailEnd type="none" w="sm" len="sm"/>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10" name="Google Shape;110;p11"/>
          <p:cNvGrpSpPr/>
          <p:nvPr/>
        </p:nvGrpSpPr>
        <p:grpSpPr>
          <a:xfrm>
            <a:off x="5803102" y="-115371"/>
            <a:ext cx="3192385" cy="5294827"/>
            <a:chOff x="-38" y="-18995"/>
            <a:chExt cx="1681619" cy="2789100"/>
          </a:xfrm>
        </p:grpSpPr>
        <p:sp>
          <p:nvSpPr>
            <p:cNvPr id="111" name="Google Shape;111;p11"/>
            <p:cNvSpPr/>
            <p:nvPr/>
          </p:nvSpPr>
          <p:spPr>
            <a:xfrm>
              <a:off x="0" y="0"/>
              <a:ext cx="1681581" cy="2751110"/>
            </a:xfrm>
            <a:custGeom>
              <a:avLst/>
              <a:gdLst/>
              <a:ahLst/>
              <a:cxnLst/>
              <a:rect l="l" t="t" r="r" b="b"/>
              <a:pathLst>
                <a:path w="1681581" h="2751110" extrusionOk="0">
                  <a:moveTo>
                    <a:pt x="0" y="0"/>
                  </a:moveTo>
                  <a:lnTo>
                    <a:pt x="1681581" y="0"/>
                  </a:lnTo>
                  <a:lnTo>
                    <a:pt x="1681581" y="2751110"/>
                  </a:lnTo>
                  <a:lnTo>
                    <a:pt x="0" y="2751110"/>
                  </a:lnTo>
                  <a:close/>
                </a:path>
              </a:pathLst>
            </a:custGeom>
            <a:solidFill>
              <a:srgbClr val="01045F">
                <a:alpha val="48240"/>
              </a:srgbClr>
            </a:solidFill>
            <a:ln>
              <a:noFill/>
            </a:ln>
          </p:spPr>
          <p:txBody>
            <a:bodyPr/>
            <a:lstStyle/>
            <a:p>
              <a:endParaRPr lang="en-US"/>
            </a:p>
          </p:txBody>
        </p:sp>
        <p:sp>
          <p:nvSpPr>
            <p:cNvPr id="112" name="Google Shape;112;p11"/>
            <p:cNvSpPr txBox="1"/>
            <p:nvPr/>
          </p:nvSpPr>
          <p:spPr>
            <a:xfrm>
              <a:off x="-38" y="-18995"/>
              <a:ext cx="1681500" cy="27891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dirty="0">
                <a:solidFill>
                  <a:schemeClr val="dk1"/>
                </a:solidFill>
                <a:latin typeface="Calibri"/>
                <a:ea typeface="Calibri"/>
                <a:cs typeface="Calibri"/>
                <a:sym typeface="Calibri"/>
              </a:endParaRPr>
            </a:p>
          </p:txBody>
        </p:sp>
      </p:grpSp>
      <p:grpSp>
        <p:nvGrpSpPr>
          <p:cNvPr id="113" name="Google Shape;113;p11"/>
          <p:cNvGrpSpPr/>
          <p:nvPr/>
        </p:nvGrpSpPr>
        <p:grpSpPr>
          <a:xfrm>
            <a:off x="0" y="-72330"/>
            <a:ext cx="148450" cy="5215830"/>
            <a:chOff x="0" y="-38100"/>
            <a:chExt cx="78196" cy="2747433"/>
          </a:xfrm>
        </p:grpSpPr>
        <p:sp>
          <p:nvSpPr>
            <p:cNvPr id="114" name="Google Shape;114;p1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115" name="Google Shape;115;p1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16" name="Google Shape;116;p11"/>
          <p:cNvSpPr txBox="1"/>
          <p:nvPr/>
        </p:nvSpPr>
        <p:spPr>
          <a:xfrm>
            <a:off x="6151300" y="578174"/>
            <a:ext cx="18972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 action="ppaction://hlinkshowjump?jump=nextslide">
                  <a:extLst>
                    <a:ext uri="{A12FA001-AC4F-418D-AE19-62706E023703}">
                      <ahyp:hlinkClr xmlns:ahyp="http://schemas.microsoft.com/office/drawing/2018/hyperlinkcolor" val="tx"/>
                    </a:ext>
                  </a:extLst>
                </a:hlinkClick>
              </a:rPr>
              <a:t>Introduction</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17" name="Google Shape;117;p11"/>
          <p:cNvSpPr txBox="1"/>
          <p:nvPr/>
        </p:nvSpPr>
        <p:spPr>
          <a:xfrm>
            <a:off x="6151300" y="999144"/>
            <a:ext cx="24111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4" action="ppaction://hlinksldjump">
                  <a:extLst>
                    <a:ext uri="{A12FA001-AC4F-418D-AE19-62706E023703}">
                      <ahyp:hlinkClr xmlns:ahyp="http://schemas.microsoft.com/office/drawing/2018/hyperlinkcolor" val="tx"/>
                    </a:ext>
                  </a:extLst>
                </a:hlinkClick>
              </a:rPr>
              <a:t>Geographic:  State Intakes</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18" name="Google Shape;118;p11"/>
          <p:cNvSpPr txBox="1"/>
          <p:nvPr/>
        </p:nvSpPr>
        <p:spPr>
          <a:xfrm>
            <a:off x="5835600" y="408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b="0" i="0" u="none" strike="noStrike" cap="none">
                <a:solidFill>
                  <a:srgbClr val="1E1E49"/>
                </a:solidFill>
                <a:latin typeface="Palanquin Dark"/>
                <a:ea typeface="Palanquin Dark"/>
                <a:cs typeface="Palanquin Dark"/>
                <a:sym typeface="Palanquin Dark"/>
              </a:rPr>
              <a:t>1.</a:t>
            </a:r>
            <a:endParaRPr sz="2700"/>
          </a:p>
        </p:txBody>
      </p:sp>
      <p:sp>
        <p:nvSpPr>
          <p:cNvPr id="119" name="Google Shape;119;p11"/>
          <p:cNvSpPr txBox="1"/>
          <p:nvPr/>
        </p:nvSpPr>
        <p:spPr>
          <a:xfrm>
            <a:off x="1319975" y="139850"/>
            <a:ext cx="3492900" cy="5079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3300" dirty="0">
                <a:solidFill>
                  <a:srgbClr val="FFFFFF"/>
                </a:solidFill>
                <a:highlight>
                  <a:srgbClr val="38761D"/>
                </a:highlight>
                <a:latin typeface="Palanquin Dark"/>
                <a:ea typeface="Palanquin Dark"/>
                <a:cs typeface="Palanquin Dark"/>
                <a:sym typeface="Palanquin Dark"/>
              </a:rPr>
              <a:t>Table Of Contents</a:t>
            </a:r>
            <a:endParaRPr sz="3300" dirty="0">
              <a:highlight>
                <a:srgbClr val="38761D"/>
              </a:highlight>
            </a:endParaRPr>
          </a:p>
        </p:txBody>
      </p:sp>
      <p:sp>
        <p:nvSpPr>
          <p:cNvPr id="120" name="Google Shape;120;p11"/>
          <p:cNvSpPr txBox="1"/>
          <p:nvPr/>
        </p:nvSpPr>
        <p:spPr>
          <a:xfrm>
            <a:off x="5835600" y="823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2</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1" name="Google Shape;121;p11"/>
          <p:cNvSpPr txBox="1"/>
          <p:nvPr/>
        </p:nvSpPr>
        <p:spPr>
          <a:xfrm>
            <a:off x="5835600" y="1239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3</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2" name="Google Shape;122;p11"/>
          <p:cNvSpPr txBox="1"/>
          <p:nvPr/>
        </p:nvSpPr>
        <p:spPr>
          <a:xfrm>
            <a:off x="5835600" y="1654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4</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3" name="Google Shape;123;p11"/>
          <p:cNvSpPr txBox="1"/>
          <p:nvPr/>
        </p:nvSpPr>
        <p:spPr>
          <a:xfrm>
            <a:off x="5835600" y="2070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5</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4" name="Google Shape;124;p11"/>
          <p:cNvSpPr txBox="1"/>
          <p:nvPr/>
        </p:nvSpPr>
        <p:spPr>
          <a:xfrm>
            <a:off x="5835600" y="2485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6</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5" name="Google Shape;125;p11"/>
          <p:cNvSpPr txBox="1"/>
          <p:nvPr/>
        </p:nvSpPr>
        <p:spPr>
          <a:xfrm>
            <a:off x="5835600" y="2901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7</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6" name="Google Shape;126;p11"/>
          <p:cNvSpPr txBox="1"/>
          <p:nvPr/>
        </p:nvSpPr>
        <p:spPr>
          <a:xfrm>
            <a:off x="5835600" y="3316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8</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7" name="Google Shape;127;p11"/>
          <p:cNvSpPr txBox="1"/>
          <p:nvPr/>
        </p:nvSpPr>
        <p:spPr>
          <a:xfrm>
            <a:off x="5835600" y="3732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9</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8" name="Google Shape;128;p11"/>
          <p:cNvSpPr txBox="1"/>
          <p:nvPr/>
        </p:nvSpPr>
        <p:spPr>
          <a:xfrm>
            <a:off x="6151300" y="1462355"/>
            <a:ext cx="3942600" cy="13206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300" b="1" u="sng" dirty="0">
                <a:solidFill>
                  <a:schemeClr val="dk1"/>
                </a:solidFill>
                <a:highlight>
                  <a:srgbClr val="38761D"/>
                </a:highlight>
                <a:latin typeface="Palanquin Dark"/>
                <a:ea typeface="Palanquin Dark"/>
                <a:cs typeface="Palanquin Dark"/>
                <a:sym typeface="Palanquin Dark"/>
                <a:hlinkClick r:id="rId5" action="ppaction://hlinksldjump">
                  <a:extLst>
                    <a:ext uri="{A12FA001-AC4F-418D-AE19-62706E023703}">
                      <ahyp:hlinkClr xmlns:ahyp="http://schemas.microsoft.com/office/drawing/2018/hyperlinkcolor" val="tx"/>
                    </a:ext>
                  </a:extLst>
                </a:hlinkClick>
              </a:rPr>
              <a:t>Socioeconomic: Endowment Assets </a:t>
            </a:r>
            <a:endParaRPr sz="13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p:txBody>
      </p:sp>
      <p:sp>
        <p:nvSpPr>
          <p:cNvPr id="129" name="Google Shape;129;p11"/>
          <p:cNvSpPr txBox="1"/>
          <p:nvPr/>
        </p:nvSpPr>
        <p:spPr>
          <a:xfrm>
            <a:off x="6151300" y="1824455"/>
            <a:ext cx="28443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6" action="ppaction://hlinksldjump">
                  <a:extLst>
                    <a:ext uri="{A12FA001-AC4F-418D-AE19-62706E023703}">
                      <ahyp:hlinkClr xmlns:ahyp="http://schemas.microsoft.com/office/drawing/2018/hyperlinkcolor" val="tx"/>
                    </a:ext>
                  </a:extLst>
                </a:hlinkClick>
              </a:rPr>
              <a:t>Geographic: SAT Scores</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0" name="Google Shape;130;p11"/>
          <p:cNvSpPr txBox="1"/>
          <p:nvPr/>
        </p:nvSpPr>
        <p:spPr>
          <a:xfrm>
            <a:off x="6151227" y="2231850"/>
            <a:ext cx="28443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7" action="ppaction://hlinksldjump">
                  <a:extLst>
                    <a:ext uri="{A12FA001-AC4F-418D-AE19-62706E023703}">
                      <ahyp:hlinkClr xmlns:ahyp="http://schemas.microsoft.com/office/drawing/2018/hyperlinkcolor" val="tx"/>
                    </a:ext>
                  </a:extLst>
                </a:hlinkClick>
              </a:rPr>
              <a:t>Socioeconomic: NC - HBCU</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1" name="Google Shape;131;p11"/>
          <p:cNvSpPr txBox="1"/>
          <p:nvPr/>
        </p:nvSpPr>
        <p:spPr>
          <a:xfrm>
            <a:off x="6148450" y="2626370"/>
            <a:ext cx="1897200" cy="15237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8" action="ppaction://hlinksldjump">
                  <a:extLst>
                    <a:ext uri="{A12FA001-AC4F-418D-AE19-62706E023703}">
                      <ahyp:hlinkClr xmlns:ahyp="http://schemas.microsoft.com/office/drawing/2018/hyperlinkcolor" val="tx"/>
                    </a:ext>
                  </a:extLst>
                </a:hlinkClick>
              </a:rPr>
              <a:t>Demographics: Race</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2" name="Google Shape;132;p11"/>
          <p:cNvSpPr txBox="1"/>
          <p:nvPr/>
        </p:nvSpPr>
        <p:spPr>
          <a:xfrm>
            <a:off x="6148450" y="3048256"/>
            <a:ext cx="2674200" cy="24933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9" action="ppaction://hlinksldjump">
                  <a:extLst>
                    <a:ext uri="{A12FA001-AC4F-418D-AE19-62706E023703}">
                      <ahyp:hlinkClr xmlns:ahyp="http://schemas.microsoft.com/office/drawing/2018/hyperlinkcolor" val="tx"/>
                    </a:ext>
                  </a:extLst>
                </a:hlinkClick>
              </a:rPr>
              <a:t>Demographics: Gender</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3" name="Google Shape;133;p11"/>
          <p:cNvSpPr txBox="1"/>
          <p:nvPr/>
        </p:nvSpPr>
        <p:spPr>
          <a:xfrm>
            <a:off x="6147872" y="3468965"/>
            <a:ext cx="2844300" cy="5541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10" action="ppaction://hlinksldjump">
                  <a:extLst>
                    <a:ext uri="{A12FA001-AC4F-418D-AE19-62706E023703}">
                      <ahyp:hlinkClr xmlns:ahyp="http://schemas.microsoft.com/office/drawing/2018/hyperlinkcolor" val="tx"/>
                    </a:ext>
                  </a:extLst>
                </a:hlinkClick>
              </a:rPr>
              <a:t>Geographic: Freshman Intakes </a:t>
            </a: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4" name="Google Shape;134;p11"/>
          <p:cNvSpPr txBox="1"/>
          <p:nvPr/>
        </p:nvSpPr>
        <p:spPr>
          <a:xfrm>
            <a:off x="6148161" y="3933106"/>
            <a:ext cx="1897200" cy="2310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11" action="ppaction://hlinksldjump">
                  <a:extLst>
                    <a:ext uri="{A12FA001-AC4F-418D-AE19-62706E023703}">
                      <ahyp:hlinkClr xmlns:ahyp="http://schemas.microsoft.com/office/drawing/2018/hyperlinkcolor" val="tx"/>
                    </a:ext>
                  </a:extLst>
                </a:hlinkClick>
              </a:rPr>
              <a:t>Future Scope</a:t>
            </a:r>
            <a:endParaRPr sz="1500" b="1" dirty="0">
              <a:solidFill>
                <a:schemeClr val="dk1"/>
              </a:solidFill>
              <a:highlight>
                <a:srgbClr val="38761D"/>
              </a:highlight>
              <a:latin typeface="Palanquin Dark"/>
              <a:ea typeface="Palanquin Dark"/>
              <a:cs typeface="Palanquin Dark"/>
              <a:sym typeface="Palanquin Dar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38"/>
        <p:cNvGrpSpPr/>
        <p:nvPr/>
      </p:nvGrpSpPr>
      <p:grpSpPr>
        <a:xfrm>
          <a:off x="0" y="0"/>
          <a:ext cx="0" cy="0"/>
          <a:chOff x="0" y="0"/>
          <a:chExt cx="0" cy="0"/>
        </a:xfrm>
      </p:grpSpPr>
      <p:pic>
        <p:nvPicPr>
          <p:cNvPr id="139" name="Google Shape;139;p12"/>
          <p:cNvPicPr preferRelativeResize="0"/>
          <p:nvPr/>
        </p:nvPicPr>
        <p:blipFill rotWithShape="1">
          <a:blip r:embed="rId3">
            <a:alphaModFix/>
          </a:blip>
          <a:srcRect l="27536" t="2951" r="35381" b="21817"/>
          <a:stretch/>
        </p:blipFill>
        <p:spPr>
          <a:xfrm>
            <a:off x="4974830" y="-14474"/>
            <a:ext cx="3807656" cy="5146832"/>
          </a:xfrm>
          <a:prstGeom prst="rect">
            <a:avLst/>
          </a:prstGeom>
          <a:noFill/>
          <a:ln>
            <a:noFill/>
          </a:ln>
        </p:spPr>
      </p:pic>
      <p:grpSp>
        <p:nvGrpSpPr>
          <p:cNvPr id="140" name="Google Shape;140;p12"/>
          <p:cNvGrpSpPr/>
          <p:nvPr/>
        </p:nvGrpSpPr>
        <p:grpSpPr>
          <a:xfrm>
            <a:off x="8995550" y="-72330"/>
            <a:ext cx="148450" cy="5215830"/>
            <a:chOff x="0" y="-38100"/>
            <a:chExt cx="78196" cy="2747433"/>
          </a:xfrm>
        </p:grpSpPr>
        <p:sp>
          <p:nvSpPr>
            <p:cNvPr id="141" name="Google Shape;141;p1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42" name="Google Shape;142;p1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43" name="Google Shape;143;p12"/>
          <p:cNvGrpSpPr/>
          <p:nvPr/>
        </p:nvGrpSpPr>
        <p:grpSpPr>
          <a:xfrm>
            <a:off x="0" y="-72330"/>
            <a:ext cx="148450" cy="5215830"/>
            <a:chOff x="0" y="-38100"/>
            <a:chExt cx="78196" cy="2747433"/>
          </a:xfrm>
        </p:grpSpPr>
        <p:sp>
          <p:nvSpPr>
            <p:cNvPr id="144" name="Google Shape;144;p1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45" name="Google Shape;145;p1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46" name="Google Shape;146;p12"/>
          <p:cNvSpPr txBox="1"/>
          <p:nvPr/>
        </p:nvSpPr>
        <p:spPr>
          <a:xfrm>
            <a:off x="-303150" y="150150"/>
            <a:ext cx="8235600" cy="507900"/>
          </a:xfrm>
          <a:prstGeom prst="rect">
            <a:avLst/>
          </a:prstGeom>
          <a:noFill/>
          <a:ln>
            <a:noFill/>
          </a:ln>
        </p:spPr>
        <p:txBody>
          <a:bodyPr spcFirstLastPara="1" wrap="square" lIns="0" tIns="0" rIns="0" bIns="0" anchor="t" anchorCtr="0">
            <a:spAutoFit/>
          </a:bodyPr>
          <a:lstStyle/>
          <a:p>
            <a:pPr marL="0" marR="0" lvl="0" indent="0" algn="ctr" rtl="0">
              <a:lnSpc>
                <a:spcPct val="139996"/>
              </a:lnSpc>
              <a:spcBef>
                <a:spcPts val="0"/>
              </a:spcBef>
              <a:spcAft>
                <a:spcPts val="0"/>
              </a:spcAft>
              <a:buNone/>
            </a:pPr>
            <a:r>
              <a:rPr lang="en" sz="3300" dirty="0">
                <a:solidFill>
                  <a:srgbClr val="FFFFFF"/>
                </a:solidFill>
                <a:highlight>
                  <a:srgbClr val="38761D"/>
                </a:highlight>
                <a:latin typeface="Palanquin Dark"/>
                <a:ea typeface="Palanquin Dark"/>
                <a:cs typeface="Palanquin Dark"/>
                <a:sym typeface="Palanquin Dark"/>
              </a:rPr>
              <a:t>Background</a:t>
            </a:r>
            <a:endParaRPr sz="3300" dirty="0">
              <a:highlight>
                <a:srgbClr val="38761D"/>
              </a:highlight>
            </a:endParaRPr>
          </a:p>
        </p:txBody>
      </p:sp>
      <p:sp>
        <p:nvSpPr>
          <p:cNvPr id="147" name="Google Shape;147;p12"/>
          <p:cNvSpPr txBox="1"/>
          <p:nvPr/>
        </p:nvSpPr>
        <p:spPr>
          <a:xfrm>
            <a:off x="666551" y="888475"/>
            <a:ext cx="4203300" cy="42915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a:solidFill>
                  <a:srgbClr val="FFFFFF"/>
                </a:solidFill>
                <a:latin typeface="Palanquin Dark"/>
                <a:ea typeface="Palanquin Dark"/>
                <a:cs typeface="Palanquin Dark"/>
                <a:sym typeface="Palanquin Dark"/>
              </a:rPr>
              <a:t>The United States is a global leader in post-secondary education providing opportunities for students in diverse backgrounds. Since 1965, affirmative action policies implemented during the Civil Rights Movement aimed to level the playground for minorities and those from underprivileged settings. However, in June 2023 the Supreme Court’s landmark decision to repeal affirmative action marks a significant turning point in US education policy.</a:t>
            </a:r>
            <a:endParaRPr sz="1700"/>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51"/>
        <p:cNvGrpSpPr/>
        <p:nvPr/>
      </p:nvGrpSpPr>
      <p:grpSpPr>
        <a:xfrm>
          <a:off x="0" y="0"/>
          <a:ext cx="0" cy="0"/>
          <a:chOff x="0" y="0"/>
          <a:chExt cx="0" cy="0"/>
        </a:xfrm>
      </p:grpSpPr>
      <p:grpSp>
        <p:nvGrpSpPr>
          <p:cNvPr id="152" name="Google Shape;152;p13"/>
          <p:cNvGrpSpPr/>
          <p:nvPr/>
        </p:nvGrpSpPr>
        <p:grpSpPr>
          <a:xfrm>
            <a:off x="0" y="2499420"/>
            <a:ext cx="9144000" cy="2644080"/>
            <a:chOff x="0" y="-38100"/>
            <a:chExt cx="4816593" cy="1392767"/>
          </a:xfrm>
        </p:grpSpPr>
        <p:sp>
          <p:nvSpPr>
            <p:cNvPr id="153" name="Google Shape;153;p13"/>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154" name="Google Shape;154;p13"/>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55" name="Google Shape;155;p13"/>
          <p:cNvPicPr preferRelativeResize="0"/>
          <p:nvPr/>
        </p:nvPicPr>
        <p:blipFill>
          <a:blip r:embed="rId3">
            <a:alphaModFix/>
          </a:blip>
          <a:stretch>
            <a:fillRect/>
          </a:stretch>
        </p:blipFill>
        <p:spPr>
          <a:xfrm>
            <a:off x="322250" y="138839"/>
            <a:ext cx="3867801" cy="5004660"/>
          </a:xfrm>
          <a:prstGeom prst="rect">
            <a:avLst/>
          </a:prstGeom>
          <a:noFill/>
          <a:ln>
            <a:noFill/>
          </a:ln>
        </p:spPr>
      </p:pic>
      <p:grpSp>
        <p:nvGrpSpPr>
          <p:cNvPr id="156" name="Google Shape;156;p13"/>
          <p:cNvGrpSpPr/>
          <p:nvPr/>
        </p:nvGrpSpPr>
        <p:grpSpPr>
          <a:xfrm>
            <a:off x="8995550" y="-72330"/>
            <a:ext cx="148450" cy="5215830"/>
            <a:chOff x="0" y="-38100"/>
            <a:chExt cx="78196" cy="2747433"/>
          </a:xfrm>
        </p:grpSpPr>
        <p:sp>
          <p:nvSpPr>
            <p:cNvPr id="157" name="Google Shape;157;p1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158" name="Google Shape;158;p1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59" name="Google Shape;159;p13"/>
          <p:cNvGrpSpPr/>
          <p:nvPr/>
        </p:nvGrpSpPr>
        <p:grpSpPr>
          <a:xfrm>
            <a:off x="0" y="-72330"/>
            <a:ext cx="148450" cy="5215830"/>
            <a:chOff x="0" y="-38100"/>
            <a:chExt cx="78196" cy="2747433"/>
          </a:xfrm>
        </p:grpSpPr>
        <p:sp>
          <p:nvSpPr>
            <p:cNvPr id="160" name="Google Shape;160;p1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161" name="Google Shape;161;p1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62" name="Google Shape;162;p13"/>
          <p:cNvSpPr txBox="1"/>
          <p:nvPr/>
        </p:nvSpPr>
        <p:spPr>
          <a:xfrm>
            <a:off x="3557125" y="207611"/>
            <a:ext cx="2943600" cy="507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3300" b="1">
                <a:solidFill>
                  <a:schemeClr val="dk1"/>
                </a:solidFill>
                <a:highlight>
                  <a:srgbClr val="38761D"/>
                </a:highlight>
                <a:latin typeface="Palanquin Dark"/>
                <a:ea typeface="Palanquin Dark"/>
                <a:cs typeface="Palanquin Dark"/>
                <a:sym typeface="Palanquin Dark"/>
              </a:rPr>
              <a:t>Aim:</a:t>
            </a:r>
            <a:endParaRPr sz="3300">
              <a:solidFill>
                <a:schemeClr val="dk1"/>
              </a:solidFill>
              <a:highlight>
                <a:srgbClr val="38761D"/>
              </a:highlight>
            </a:endParaRPr>
          </a:p>
        </p:txBody>
      </p:sp>
      <p:sp>
        <p:nvSpPr>
          <p:cNvPr id="163" name="Google Shape;163;p13"/>
          <p:cNvSpPr txBox="1"/>
          <p:nvPr/>
        </p:nvSpPr>
        <p:spPr>
          <a:xfrm>
            <a:off x="4063425" y="3025713"/>
            <a:ext cx="4854300" cy="13608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a:solidFill>
                  <a:srgbClr val="FFFFFF"/>
                </a:solidFill>
                <a:latin typeface="Palanquin Dark"/>
                <a:ea typeface="Palanquin Dark"/>
                <a:cs typeface="Palanquin Dark"/>
                <a:sym typeface="Palanquin Dark"/>
              </a:rPr>
              <a:t>This project aims to visualize the impact of the decision by analyzing data related to college admissions and enrollments across demographic groups.</a:t>
            </a:r>
            <a:endParaRPr sz="1700"/>
          </a:p>
        </p:txBody>
      </p:sp>
      <p:pic>
        <p:nvPicPr>
          <p:cNvPr id="164" name="Google Shape;164;p13" descr="a pool cue is in the center of a white target on a green background (Provided by Tenor)"/>
          <p:cNvPicPr preferRelativeResize="0"/>
          <p:nvPr/>
        </p:nvPicPr>
        <p:blipFill>
          <a:blip r:embed="rId4">
            <a:alphaModFix/>
          </a:blip>
          <a:stretch>
            <a:fillRect/>
          </a:stretch>
        </p:blipFill>
        <p:spPr>
          <a:xfrm>
            <a:off x="5776675" y="207600"/>
            <a:ext cx="2190025" cy="2190025"/>
          </a:xfrm>
          <a:prstGeom prst="rect">
            <a:avLst/>
          </a:prstGeom>
          <a:noFill/>
          <a:ln>
            <a:noFill/>
          </a:ln>
        </p:spPr>
      </p:pic>
    </p:spTree>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68"/>
        <p:cNvGrpSpPr/>
        <p:nvPr/>
      </p:nvGrpSpPr>
      <p:grpSpPr>
        <a:xfrm>
          <a:off x="0" y="0"/>
          <a:ext cx="0" cy="0"/>
          <a:chOff x="0" y="0"/>
          <a:chExt cx="0" cy="0"/>
        </a:xfrm>
      </p:grpSpPr>
      <p:pic>
        <p:nvPicPr>
          <p:cNvPr id="169" name="Google Shape;169;p14"/>
          <p:cNvPicPr preferRelativeResize="0"/>
          <p:nvPr/>
        </p:nvPicPr>
        <p:blipFill rotWithShape="1">
          <a:blip r:embed="rId3">
            <a:alphaModFix/>
          </a:blip>
          <a:srcRect t="27775" b="27770"/>
          <a:stretch/>
        </p:blipFill>
        <p:spPr>
          <a:xfrm>
            <a:off x="0" y="0"/>
            <a:ext cx="9143998" cy="2708218"/>
          </a:xfrm>
          <a:prstGeom prst="rect">
            <a:avLst/>
          </a:prstGeom>
          <a:noFill/>
          <a:ln>
            <a:noFill/>
          </a:ln>
        </p:spPr>
      </p:pic>
      <p:grpSp>
        <p:nvGrpSpPr>
          <p:cNvPr id="170" name="Google Shape;170;p14"/>
          <p:cNvGrpSpPr/>
          <p:nvPr/>
        </p:nvGrpSpPr>
        <p:grpSpPr>
          <a:xfrm>
            <a:off x="0" y="2356961"/>
            <a:ext cx="9144000" cy="2786539"/>
            <a:chOff x="0" y="-38100"/>
            <a:chExt cx="4816593" cy="1467807"/>
          </a:xfrm>
        </p:grpSpPr>
        <p:sp>
          <p:nvSpPr>
            <p:cNvPr id="171" name="Google Shape;171;p14"/>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172" name="Google Shape;172;p14"/>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73" name="Google Shape;173;p14"/>
          <p:cNvGrpSpPr/>
          <p:nvPr/>
        </p:nvGrpSpPr>
        <p:grpSpPr>
          <a:xfrm>
            <a:off x="8995550" y="-72330"/>
            <a:ext cx="148450" cy="5215830"/>
            <a:chOff x="0" y="-38100"/>
            <a:chExt cx="78196" cy="2747433"/>
          </a:xfrm>
        </p:grpSpPr>
        <p:sp>
          <p:nvSpPr>
            <p:cNvPr id="174" name="Google Shape;174;p1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75" name="Google Shape;175;p14"/>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76" name="Google Shape;176;p14"/>
          <p:cNvGrpSpPr/>
          <p:nvPr/>
        </p:nvGrpSpPr>
        <p:grpSpPr>
          <a:xfrm>
            <a:off x="0" y="-72330"/>
            <a:ext cx="148450" cy="5215830"/>
            <a:chOff x="0" y="-38100"/>
            <a:chExt cx="78196" cy="2747433"/>
          </a:xfrm>
        </p:grpSpPr>
        <p:sp>
          <p:nvSpPr>
            <p:cNvPr id="177" name="Google Shape;177;p1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78" name="Google Shape;178;p14"/>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79" name="Google Shape;179;p14"/>
          <p:cNvSpPr txBox="1"/>
          <p:nvPr/>
        </p:nvSpPr>
        <p:spPr>
          <a:xfrm>
            <a:off x="339575" y="2860112"/>
            <a:ext cx="2943600" cy="507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3300" b="1" dirty="0">
                <a:solidFill>
                  <a:schemeClr val="dk1"/>
                </a:solidFill>
                <a:highlight>
                  <a:srgbClr val="38761D"/>
                </a:highlight>
                <a:latin typeface="Palanquin Dark"/>
                <a:ea typeface="Palanquin Dark"/>
                <a:cs typeface="Palanquin Dark"/>
                <a:sym typeface="Palanquin Dark"/>
              </a:rPr>
              <a:t>Question:</a:t>
            </a:r>
            <a:endParaRPr sz="3300" dirty="0">
              <a:solidFill>
                <a:schemeClr val="dk1"/>
              </a:solidFill>
              <a:highlight>
                <a:srgbClr val="38761D"/>
              </a:highlight>
            </a:endParaRPr>
          </a:p>
        </p:txBody>
      </p:sp>
      <p:sp>
        <p:nvSpPr>
          <p:cNvPr id="180" name="Google Shape;180;p14"/>
          <p:cNvSpPr txBox="1"/>
          <p:nvPr/>
        </p:nvSpPr>
        <p:spPr>
          <a:xfrm>
            <a:off x="2415425" y="2860100"/>
            <a:ext cx="6421500" cy="1727100"/>
          </a:xfrm>
          <a:prstGeom prst="rect">
            <a:avLst/>
          </a:prstGeom>
          <a:noFill/>
          <a:ln>
            <a:noFill/>
          </a:ln>
        </p:spPr>
        <p:txBody>
          <a:bodyPr spcFirstLastPara="1" wrap="square" lIns="0" tIns="0" rIns="0" bIns="0" anchor="t" anchorCtr="0">
            <a:spAutoFit/>
          </a:bodyPr>
          <a:lstStyle/>
          <a:p>
            <a:pPr marL="0" lvl="0" indent="0" algn="l" rtl="0">
              <a:lnSpc>
                <a:spcPct val="140000"/>
              </a:lnSpc>
              <a:spcBef>
                <a:spcPts val="0"/>
              </a:spcBef>
              <a:spcAft>
                <a:spcPts val="0"/>
              </a:spcAft>
              <a:buNone/>
            </a:pPr>
            <a:r>
              <a:rPr lang="en" sz="1700" dirty="0">
                <a:solidFill>
                  <a:srgbClr val="FFFFFF"/>
                </a:solidFill>
                <a:latin typeface="Palanquin Dark"/>
                <a:ea typeface="Palanquin Dark"/>
                <a:cs typeface="Palanquin Dark"/>
                <a:sym typeface="Palanquin Dark"/>
              </a:rPr>
              <a:t>What does the data reveal about college admissions and enrollment demographics? What insights can we gain into the potential implications of this policy shift?</a:t>
            </a:r>
            <a:endParaRPr sz="17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700" dirty="0">
              <a:solidFill>
                <a:srgbClr val="FFFFFF"/>
              </a:solidFill>
              <a:latin typeface="Palanquin Dark"/>
              <a:ea typeface="Palanquin Dark"/>
              <a:cs typeface="Palanquin Dark"/>
              <a:sym typeface="Palanquin Dark"/>
            </a:endParaRPr>
          </a:p>
          <a:p>
            <a:pPr marL="0" marR="0" lvl="0" indent="0" algn="l" rtl="0">
              <a:lnSpc>
                <a:spcPct val="140000"/>
              </a:lnSpc>
              <a:spcBef>
                <a:spcPts val="0"/>
              </a:spcBef>
              <a:spcAft>
                <a:spcPts val="0"/>
              </a:spcAft>
              <a:buNone/>
            </a:pPr>
            <a:endParaRPr sz="1700" dirty="0">
              <a:solidFill>
                <a:srgbClr val="FFFFFF"/>
              </a:solidFill>
              <a:latin typeface="Palanquin Dark"/>
              <a:ea typeface="Palanquin Dark"/>
              <a:cs typeface="Palanquin Dark"/>
              <a:sym typeface="Palanquin Dark"/>
            </a:endParaRPr>
          </a:p>
        </p:txBody>
      </p:sp>
      <p:pic>
        <p:nvPicPr>
          <p:cNvPr id="181" name="Google Shape;181;p14" descr="a question mark made out of grass and flowers (Provided by Tenor)"/>
          <p:cNvPicPr preferRelativeResize="0"/>
          <p:nvPr/>
        </p:nvPicPr>
        <p:blipFill>
          <a:blip r:embed="rId4">
            <a:alphaModFix/>
          </a:blip>
          <a:stretch>
            <a:fillRect/>
          </a:stretch>
        </p:blipFill>
        <p:spPr>
          <a:xfrm>
            <a:off x="571574" y="3622005"/>
            <a:ext cx="1420726" cy="1420726"/>
          </a:xfrm>
          <a:prstGeom prst="rect">
            <a:avLst/>
          </a:prstGeom>
          <a:noFill/>
          <a:ln>
            <a:noFill/>
          </a:ln>
        </p:spPr>
      </p:pic>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85"/>
        <p:cNvGrpSpPr/>
        <p:nvPr/>
      </p:nvGrpSpPr>
      <p:grpSpPr>
        <a:xfrm>
          <a:off x="0" y="0"/>
          <a:ext cx="0" cy="0"/>
          <a:chOff x="0" y="0"/>
          <a:chExt cx="0" cy="0"/>
        </a:xfrm>
      </p:grpSpPr>
      <p:grpSp>
        <p:nvGrpSpPr>
          <p:cNvPr id="186" name="Google Shape;186;p15"/>
          <p:cNvGrpSpPr/>
          <p:nvPr/>
        </p:nvGrpSpPr>
        <p:grpSpPr>
          <a:xfrm>
            <a:off x="0" y="-72330"/>
            <a:ext cx="9144000" cy="2786539"/>
            <a:chOff x="0" y="-38100"/>
            <a:chExt cx="4816593" cy="1467807"/>
          </a:xfrm>
        </p:grpSpPr>
        <p:sp>
          <p:nvSpPr>
            <p:cNvPr id="187" name="Google Shape;187;p15"/>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188" name="Google Shape;188;p15"/>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89" name="Google Shape;189;p15"/>
          <p:cNvPicPr preferRelativeResize="0"/>
          <p:nvPr/>
        </p:nvPicPr>
        <p:blipFill>
          <a:blip r:embed="rId3">
            <a:alphaModFix/>
          </a:blip>
          <a:stretch>
            <a:fillRect/>
          </a:stretch>
        </p:blipFill>
        <p:spPr>
          <a:xfrm>
            <a:off x="4362613" y="769624"/>
            <a:ext cx="4632949" cy="4373876"/>
          </a:xfrm>
          <a:prstGeom prst="rect">
            <a:avLst/>
          </a:prstGeom>
          <a:noFill/>
          <a:ln>
            <a:noFill/>
          </a:ln>
        </p:spPr>
      </p:pic>
      <p:grpSp>
        <p:nvGrpSpPr>
          <p:cNvPr id="190" name="Google Shape;190;p15"/>
          <p:cNvGrpSpPr/>
          <p:nvPr/>
        </p:nvGrpSpPr>
        <p:grpSpPr>
          <a:xfrm>
            <a:off x="8995550" y="-72330"/>
            <a:ext cx="148450" cy="5215830"/>
            <a:chOff x="0" y="-38100"/>
            <a:chExt cx="78196" cy="2747433"/>
          </a:xfrm>
        </p:grpSpPr>
        <p:sp>
          <p:nvSpPr>
            <p:cNvPr id="191" name="Google Shape;191;p15"/>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92" name="Google Shape;192;p15"/>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93" name="Google Shape;193;p15"/>
          <p:cNvGrpSpPr/>
          <p:nvPr/>
        </p:nvGrpSpPr>
        <p:grpSpPr>
          <a:xfrm>
            <a:off x="0" y="-72330"/>
            <a:ext cx="148450" cy="5215830"/>
            <a:chOff x="0" y="-38100"/>
            <a:chExt cx="78196" cy="2747433"/>
          </a:xfrm>
        </p:grpSpPr>
        <p:sp>
          <p:nvSpPr>
            <p:cNvPr id="194" name="Google Shape;194;p15"/>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95" name="Google Shape;195;p15"/>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96" name="Google Shape;196;p15" title="Screen Recording 2024-10-25 183831.mp4">
            <a:hlinkClick r:id="rId4"/>
          </p:cNvPr>
          <p:cNvPicPr preferRelativeResize="0"/>
          <p:nvPr/>
        </p:nvPicPr>
        <p:blipFill>
          <a:blip r:embed="rId5">
            <a:alphaModFix/>
          </a:blip>
          <a:stretch>
            <a:fillRect/>
          </a:stretch>
        </p:blipFill>
        <p:spPr>
          <a:xfrm>
            <a:off x="678900" y="554575"/>
            <a:ext cx="3519450" cy="4535350"/>
          </a:xfrm>
          <a:prstGeom prst="rect">
            <a:avLst/>
          </a:prstGeom>
          <a:noFill/>
          <a:ln>
            <a:noFill/>
          </a:ln>
        </p:spPr>
      </p:pic>
      <p:sp>
        <p:nvSpPr>
          <p:cNvPr id="197" name="Google Shape;197;p15"/>
          <p:cNvSpPr txBox="1"/>
          <p:nvPr/>
        </p:nvSpPr>
        <p:spPr>
          <a:xfrm>
            <a:off x="214773" y="130612"/>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Geographic:  State Intakes</a:t>
            </a:r>
            <a:endParaRPr sz="1800" dirty="0">
              <a:highlight>
                <a:srgbClr val="38761D"/>
              </a:highlight>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96"/>
                                        </p:tgtEl>
                                        <p:attrNameLst>
                                          <p:attrName>style.visibility</p:attrName>
                                        </p:attrNameLst>
                                      </p:cBhvr>
                                      <p:to>
                                        <p:strVal val="visible"/>
                                      </p:to>
                                    </p:set>
                                    <p:animEffect transition="in" filter="fade">
                                      <p:cBhvr>
                                        <p:cTn id="11" dur="10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01"/>
        <p:cNvGrpSpPr/>
        <p:nvPr/>
      </p:nvGrpSpPr>
      <p:grpSpPr>
        <a:xfrm>
          <a:off x="0" y="0"/>
          <a:ext cx="0" cy="0"/>
          <a:chOff x="0" y="0"/>
          <a:chExt cx="0" cy="0"/>
        </a:xfrm>
      </p:grpSpPr>
      <p:grpSp>
        <p:nvGrpSpPr>
          <p:cNvPr id="202" name="Google Shape;202;p16"/>
          <p:cNvGrpSpPr/>
          <p:nvPr/>
        </p:nvGrpSpPr>
        <p:grpSpPr>
          <a:xfrm>
            <a:off x="0" y="2499420"/>
            <a:ext cx="9144000" cy="2644080"/>
            <a:chOff x="0" y="-38100"/>
            <a:chExt cx="4816593" cy="1392767"/>
          </a:xfrm>
        </p:grpSpPr>
        <p:sp>
          <p:nvSpPr>
            <p:cNvPr id="203" name="Google Shape;203;p16"/>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04" name="Google Shape;204;p16"/>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05" name="Google Shape;205;p16"/>
          <p:cNvPicPr preferRelativeResize="0"/>
          <p:nvPr/>
        </p:nvPicPr>
        <p:blipFill>
          <a:blip r:embed="rId3">
            <a:alphaModFix/>
          </a:blip>
          <a:stretch>
            <a:fillRect/>
          </a:stretch>
        </p:blipFill>
        <p:spPr>
          <a:xfrm>
            <a:off x="4567025" y="828085"/>
            <a:ext cx="4390550" cy="3854965"/>
          </a:xfrm>
          <a:prstGeom prst="rect">
            <a:avLst/>
          </a:prstGeom>
          <a:noFill/>
          <a:ln>
            <a:noFill/>
          </a:ln>
        </p:spPr>
      </p:pic>
      <p:grpSp>
        <p:nvGrpSpPr>
          <p:cNvPr id="206" name="Google Shape;206;p16"/>
          <p:cNvGrpSpPr/>
          <p:nvPr/>
        </p:nvGrpSpPr>
        <p:grpSpPr>
          <a:xfrm>
            <a:off x="8995550" y="-72330"/>
            <a:ext cx="148450" cy="5215830"/>
            <a:chOff x="0" y="-38100"/>
            <a:chExt cx="78196" cy="2747433"/>
          </a:xfrm>
        </p:grpSpPr>
        <p:sp>
          <p:nvSpPr>
            <p:cNvPr id="207" name="Google Shape;207;p1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08" name="Google Shape;208;p16"/>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09" name="Google Shape;209;p16"/>
          <p:cNvGrpSpPr/>
          <p:nvPr/>
        </p:nvGrpSpPr>
        <p:grpSpPr>
          <a:xfrm>
            <a:off x="0" y="-72330"/>
            <a:ext cx="148450" cy="5215830"/>
            <a:chOff x="0" y="-38100"/>
            <a:chExt cx="78196" cy="2747433"/>
          </a:xfrm>
        </p:grpSpPr>
        <p:sp>
          <p:nvSpPr>
            <p:cNvPr id="210" name="Google Shape;210;p1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11" name="Google Shape;211;p16"/>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12" name="Google Shape;212;p16"/>
          <p:cNvPicPr preferRelativeResize="0"/>
          <p:nvPr/>
        </p:nvPicPr>
        <p:blipFill>
          <a:blip r:embed="rId4">
            <a:alphaModFix/>
          </a:blip>
          <a:stretch>
            <a:fillRect/>
          </a:stretch>
        </p:blipFill>
        <p:spPr>
          <a:xfrm>
            <a:off x="181450" y="783375"/>
            <a:ext cx="4390550" cy="3401324"/>
          </a:xfrm>
          <a:prstGeom prst="rect">
            <a:avLst/>
          </a:prstGeom>
          <a:noFill/>
          <a:ln>
            <a:noFill/>
          </a:ln>
        </p:spPr>
      </p:pic>
      <p:sp>
        <p:nvSpPr>
          <p:cNvPr id="213" name="Google Shape;213;p16"/>
          <p:cNvSpPr txBox="1"/>
          <p:nvPr/>
        </p:nvSpPr>
        <p:spPr>
          <a:xfrm>
            <a:off x="181450" y="129026"/>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Socioeconomic: Endowment Assets </a:t>
            </a:r>
            <a:endParaRPr sz="1800" dirty="0">
              <a:highlight>
                <a:srgbClr val="38761D"/>
              </a:highlight>
            </a:endParaRPr>
          </a:p>
        </p:txBody>
      </p:sp>
    </p:spTree>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17"/>
        <p:cNvGrpSpPr/>
        <p:nvPr/>
      </p:nvGrpSpPr>
      <p:grpSpPr>
        <a:xfrm>
          <a:off x="0" y="0"/>
          <a:ext cx="0" cy="0"/>
          <a:chOff x="0" y="0"/>
          <a:chExt cx="0" cy="0"/>
        </a:xfrm>
      </p:grpSpPr>
      <p:grpSp>
        <p:nvGrpSpPr>
          <p:cNvPr id="218" name="Google Shape;218;p17"/>
          <p:cNvGrpSpPr/>
          <p:nvPr/>
        </p:nvGrpSpPr>
        <p:grpSpPr>
          <a:xfrm>
            <a:off x="0" y="2499420"/>
            <a:ext cx="9144000" cy="2644080"/>
            <a:chOff x="0" y="-38100"/>
            <a:chExt cx="4816593" cy="1392767"/>
          </a:xfrm>
        </p:grpSpPr>
        <p:sp>
          <p:nvSpPr>
            <p:cNvPr id="219" name="Google Shape;219;p17"/>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20" name="Google Shape;220;p17"/>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21" name="Google Shape;221;p17"/>
          <p:cNvPicPr preferRelativeResize="0"/>
          <p:nvPr/>
        </p:nvPicPr>
        <p:blipFill>
          <a:blip r:embed="rId3">
            <a:alphaModFix/>
          </a:blip>
          <a:stretch>
            <a:fillRect/>
          </a:stretch>
        </p:blipFill>
        <p:spPr>
          <a:xfrm>
            <a:off x="5868030" y="-224900"/>
            <a:ext cx="2384275" cy="5655756"/>
          </a:xfrm>
          <a:prstGeom prst="rect">
            <a:avLst/>
          </a:prstGeom>
          <a:noFill/>
          <a:ln>
            <a:noFill/>
          </a:ln>
        </p:spPr>
      </p:pic>
      <p:grpSp>
        <p:nvGrpSpPr>
          <p:cNvPr id="222" name="Google Shape;222;p17"/>
          <p:cNvGrpSpPr/>
          <p:nvPr/>
        </p:nvGrpSpPr>
        <p:grpSpPr>
          <a:xfrm>
            <a:off x="8995550" y="-72330"/>
            <a:ext cx="148450" cy="5215830"/>
            <a:chOff x="0" y="-38100"/>
            <a:chExt cx="78196" cy="2747433"/>
          </a:xfrm>
        </p:grpSpPr>
        <p:sp>
          <p:nvSpPr>
            <p:cNvPr id="223" name="Google Shape;223;p1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24" name="Google Shape;224;p17"/>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25" name="Google Shape;225;p17"/>
          <p:cNvGrpSpPr/>
          <p:nvPr/>
        </p:nvGrpSpPr>
        <p:grpSpPr>
          <a:xfrm>
            <a:off x="0" y="-72330"/>
            <a:ext cx="148450" cy="5215830"/>
            <a:chOff x="0" y="-38100"/>
            <a:chExt cx="78196" cy="2747433"/>
          </a:xfrm>
        </p:grpSpPr>
        <p:sp>
          <p:nvSpPr>
            <p:cNvPr id="226" name="Google Shape;226;p1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27" name="Google Shape;227;p17"/>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28" name="Google Shape;228;p17"/>
          <p:cNvPicPr preferRelativeResize="0"/>
          <p:nvPr/>
        </p:nvPicPr>
        <p:blipFill>
          <a:blip r:embed="rId4">
            <a:alphaModFix/>
          </a:blip>
          <a:stretch>
            <a:fillRect/>
          </a:stretch>
        </p:blipFill>
        <p:spPr>
          <a:xfrm>
            <a:off x="949749" y="585913"/>
            <a:ext cx="4301349" cy="3971674"/>
          </a:xfrm>
          <a:prstGeom prst="rect">
            <a:avLst/>
          </a:prstGeom>
          <a:noFill/>
          <a:ln>
            <a:noFill/>
          </a:ln>
        </p:spPr>
      </p:pic>
      <p:sp>
        <p:nvSpPr>
          <p:cNvPr id="229" name="Google Shape;229;p17"/>
          <p:cNvSpPr txBox="1"/>
          <p:nvPr/>
        </p:nvSpPr>
        <p:spPr>
          <a:xfrm>
            <a:off x="207775" y="103475"/>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Geographic: SAT Scores</a:t>
            </a:r>
            <a:endParaRPr sz="1800" dirty="0">
              <a:highlight>
                <a:srgbClr val="38761D"/>
              </a:highlight>
            </a:endParaRPr>
          </a:p>
        </p:txBody>
      </p:sp>
    </p:spTree>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33"/>
        <p:cNvGrpSpPr/>
        <p:nvPr/>
      </p:nvGrpSpPr>
      <p:grpSpPr>
        <a:xfrm>
          <a:off x="0" y="0"/>
          <a:ext cx="0" cy="0"/>
          <a:chOff x="0" y="0"/>
          <a:chExt cx="0" cy="0"/>
        </a:xfrm>
      </p:grpSpPr>
      <p:grpSp>
        <p:nvGrpSpPr>
          <p:cNvPr id="234" name="Google Shape;234;p18"/>
          <p:cNvGrpSpPr/>
          <p:nvPr/>
        </p:nvGrpSpPr>
        <p:grpSpPr>
          <a:xfrm>
            <a:off x="0" y="3199715"/>
            <a:ext cx="9144000" cy="2786539"/>
            <a:chOff x="0" y="-38100"/>
            <a:chExt cx="4816593" cy="1467807"/>
          </a:xfrm>
        </p:grpSpPr>
        <p:sp>
          <p:nvSpPr>
            <p:cNvPr id="235" name="Google Shape;235;p18"/>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236" name="Google Shape;236;p18"/>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37" name="Google Shape;237;p18"/>
          <p:cNvPicPr preferRelativeResize="0"/>
          <p:nvPr/>
        </p:nvPicPr>
        <p:blipFill>
          <a:blip r:embed="rId3">
            <a:alphaModFix/>
          </a:blip>
          <a:stretch>
            <a:fillRect/>
          </a:stretch>
        </p:blipFill>
        <p:spPr>
          <a:xfrm>
            <a:off x="4648202" y="737025"/>
            <a:ext cx="4070999" cy="3574313"/>
          </a:xfrm>
          <a:prstGeom prst="rect">
            <a:avLst/>
          </a:prstGeom>
          <a:noFill/>
          <a:ln>
            <a:noFill/>
          </a:ln>
        </p:spPr>
      </p:pic>
      <p:pic>
        <p:nvPicPr>
          <p:cNvPr id="238" name="Google Shape;238;p18"/>
          <p:cNvPicPr preferRelativeResize="0"/>
          <p:nvPr/>
        </p:nvPicPr>
        <p:blipFill>
          <a:blip r:embed="rId4">
            <a:alphaModFix/>
          </a:blip>
          <a:stretch>
            <a:fillRect/>
          </a:stretch>
        </p:blipFill>
        <p:spPr>
          <a:xfrm>
            <a:off x="114546" y="1147385"/>
            <a:ext cx="4314349" cy="3445599"/>
          </a:xfrm>
          <a:prstGeom prst="rect">
            <a:avLst/>
          </a:prstGeom>
          <a:noFill/>
          <a:ln>
            <a:noFill/>
          </a:ln>
        </p:spPr>
      </p:pic>
      <p:sp>
        <p:nvSpPr>
          <p:cNvPr id="239" name="Google Shape;239;p18"/>
          <p:cNvSpPr txBox="1"/>
          <p:nvPr/>
        </p:nvSpPr>
        <p:spPr>
          <a:xfrm>
            <a:off x="114546" y="203755"/>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Socioeconomic: NC - HBCU Endowment Assets</a:t>
            </a:r>
            <a:endParaRPr sz="1800" dirty="0">
              <a:highlight>
                <a:srgbClr val="38761D"/>
              </a:highligh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FFFFFF"/>
      </a:dk1>
      <a:lt1>
        <a:srgbClr val="A4B2ED"/>
      </a:lt1>
      <a:dk2>
        <a:srgbClr val="FFFFFF"/>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436</Words>
  <Application>Microsoft Office PowerPoint</Application>
  <PresentationFormat>On-screen Show (16:9)</PresentationFormat>
  <Paragraphs>57</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Palanquin Dark</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Pasi Gonese</cp:lastModifiedBy>
  <cp:revision>2</cp:revision>
  <dcterms:modified xsi:type="dcterms:W3CDTF">2024-10-29T13:59:21Z</dcterms:modified>
</cp:coreProperties>
</file>